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8" r:id="rId3"/>
    <p:sldId id="267" r:id="rId4"/>
    <p:sldId id="285" r:id="rId5"/>
    <p:sldId id="281" r:id="rId6"/>
    <p:sldId id="283" r:id="rId7"/>
    <p:sldId id="282" r:id="rId8"/>
    <p:sldId id="284" r:id="rId9"/>
    <p:sldId id="269" r:id="rId10"/>
    <p:sldId id="261" r:id="rId11"/>
    <p:sldId id="287" r:id="rId1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ABE7"/>
    <a:srgbClr val="A365D1"/>
    <a:srgbClr val="BC8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6" autoAdjust="0"/>
    <p:restoredTop sz="94660"/>
  </p:normalViewPr>
  <p:slideViewPr>
    <p:cSldViewPr snapToGrid="0">
      <p:cViewPr varScale="1">
        <p:scale>
          <a:sx n="77" d="100"/>
          <a:sy n="77" d="100"/>
        </p:scale>
        <p:origin x="3228" y="102"/>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D51B-5E06-4D12-B141-42EEC6D85851}"/>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C4287876-55FA-4F11-9C2E-69DA6901CD5C}"/>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3EA0B315-468C-4580-A525-93324D919A06}"/>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7ED800E4-AA03-4DE7-A10E-1DF955B85C0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190E063-6FF8-4D31-87B9-FA5D81CCB41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89952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B43D-790E-46A5-8781-82E9AF2D8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C06A7-9290-4AA5-B61F-304962729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13C49-06BE-4330-A49B-D77C64E10CA0}"/>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03FD4755-A956-4CC9-AFD9-432020B456F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F958ACF-5C85-47AF-9F17-A17F98141457}"/>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108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34FA8-6693-48D6-AF48-5E267E6DB265}"/>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047AE-FADE-4D15-831E-00BFBAB9290A}"/>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5850E-C815-4683-B3B6-8CE357AD10CC}"/>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8865E51B-CD8F-4997-A4C9-1FBC6DCAF5A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594F7C8-79E9-46B3-A378-49E8F0EAF15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76873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5A7F-88E2-43A9-BB34-5039AE80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8C922-0B5E-4BC4-B7F6-3665A0AB8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10B5-536F-4D93-962D-B56ABB018B44}"/>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87EDF54F-5E29-4CDC-9080-6693FEFABC1E}"/>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FF15902-F0BD-4AF2-8025-A78BABC7F62C}"/>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9259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237C-2778-4868-93FE-BBC8049F88FB}"/>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CBB49A88-C0A3-4868-BA79-DDF9DE1CCFC8}"/>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DE76C-5882-40BF-A7BA-D838838FFABC}"/>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161605E7-1562-4B36-9B44-795262B9323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A715A6B-899D-4AA2-9B34-68494ECE97EB}"/>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95571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B2D5-3EA2-4A18-9F1F-E5A6DE715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623D9-79E2-4CCD-A77B-91993160A7B0}"/>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DDF79-1C8F-4041-BF14-A76B1EBD70EB}"/>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8BDAA-8B52-42DB-9E47-617EA1CA1860}"/>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6" name="Footer Placeholder 5">
            <a:extLst>
              <a:ext uri="{FF2B5EF4-FFF2-40B4-BE49-F238E27FC236}">
                <a16:creationId xmlns:a16="http://schemas.microsoft.com/office/drawing/2014/main" id="{0B57E676-0C3F-4739-B0EF-14C9EEEFD2E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3EBB3182-74C1-411D-81E3-881C709179E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08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932F-2DD8-46FD-9847-ED1B40F11FF8}"/>
              </a:ext>
            </a:extLst>
          </p:cNvPr>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6273E-0B77-47F2-A643-144FC4E3EEA4}"/>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01D4F-CE23-4A07-AB17-4E7F4B845210}"/>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ED707-F9CF-4D0E-B8F3-02C3C2405798}"/>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AFD9-5C3D-49FB-9BF0-582977C3BB62}"/>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9D40C-1905-4705-B08E-C2ECC0BFD360}"/>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8" name="Footer Placeholder 7">
            <a:extLst>
              <a:ext uri="{FF2B5EF4-FFF2-40B4-BE49-F238E27FC236}">
                <a16:creationId xmlns:a16="http://schemas.microsoft.com/office/drawing/2014/main" id="{3AB0A418-91F3-480C-A975-573D28EC1F32}"/>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EE45883D-C50E-4D5E-9379-9CBDDE8D7376}"/>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377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B390-F359-4E94-A14F-B510354F0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C5622-E087-4244-8990-17D6087B32DB}"/>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4" name="Footer Placeholder 3">
            <a:extLst>
              <a:ext uri="{FF2B5EF4-FFF2-40B4-BE49-F238E27FC236}">
                <a16:creationId xmlns:a16="http://schemas.microsoft.com/office/drawing/2014/main" id="{36D0E622-0857-49CD-B219-F8CF4094B4EE}"/>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89E66C08-68EB-4B3D-9F11-A451478A300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5569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9DFDA-C6F8-478F-A4D2-D8BA4239AA3C}"/>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3" name="Footer Placeholder 2">
            <a:extLst>
              <a:ext uri="{FF2B5EF4-FFF2-40B4-BE49-F238E27FC236}">
                <a16:creationId xmlns:a16="http://schemas.microsoft.com/office/drawing/2014/main" id="{1ED16BE4-41EF-489E-B994-A4C869BD8E88}"/>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B3515B2E-EF05-4A6F-80AC-C2F94F3B6690}"/>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2721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5D75-91D6-4A2E-B360-16885A6CFD73}"/>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A8DE6A9-5440-481C-B1CA-3C743B0A86E1}"/>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B5B95-BAF1-4099-91F4-3300B7113E9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5E408015-2FA3-4899-9705-F54CF3A5A9F1}"/>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6" name="Footer Placeholder 5">
            <a:extLst>
              <a:ext uri="{FF2B5EF4-FFF2-40B4-BE49-F238E27FC236}">
                <a16:creationId xmlns:a16="http://schemas.microsoft.com/office/drawing/2014/main" id="{228F7366-50ED-4898-9F10-A452CBA89561}"/>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76717E05-F651-4A0D-BDA6-527397E490ED}"/>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9389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837B-5AEA-4792-BA68-FD60E7CF835B}"/>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FAC7EC78-FFD4-47A5-91ED-AC04945E69B4}"/>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422FDC8A-FC6B-481D-A8B2-613FF1B675B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C6194F7-3BC2-4287-982F-FBEAAEAF19B8}"/>
              </a:ext>
            </a:extLst>
          </p:cNvPr>
          <p:cNvSpPr>
            <a:spLocks noGrp="1"/>
          </p:cNvSpPr>
          <p:nvPr>
            <p:ph type="dt" sz="half" idx="10"/>
          </p:nvPr>
        </p:nvSpPr>
        <p:spPr/>
        <p:txBody>
          <a:bodyPr/>
          <a:lstStyle/>
          <a:p>
            <a:fld id="{95D84952-6726-4087-B40D-CBFD1281D366}" type="datetimeFigureOut">
              <a:rPr lang="en-HK" smtClean="0"/>
              <a:t>7/5/2025</a:t>
            </a:fld>
            <a:endParaRPr lang="en-HK"/>
          </a:p>
        </p:txBody>
      </p:sp>
      <p:sp>
        <p:nvSpPr>
          <p:cNvPr id="6" name="Footer Placeholder 5">
            <a:extLst>
              <a:ext uri="{FF2B5EF4-FFF2-40B4-BE49-F238E27FC236}">
                <a16:creationId xmlns:a16="http://schemas.microsoft.com/office/drawing/2014/main" id="{ACBE837C-AEC4-4727-946A-DD61D14750A8}"/>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4D349647-DC1A-44F0-8D1C-13161BA64DE8}"/>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175134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CE2D4-2343-410E-BC7F-0AD30AD8394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E0EA6-6F75-4C70-9FCF-DB766365C272}"/>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B1101-D984-4F5B-9757-FF653107DE58}"/>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5D84952-6726-4087-B40D-CBFD1281D366}" type="datetimeFigureOut">
              <a:rPr lang="en-HK" smtClean="0"/>
              <a:t>7/5/2025</a:t>
            </a:fld>
            <a:endParaRPr lang="en-HK"/>
          </a:p>
        </p:txBody>
      </p:sp>
      <p:sp>
        <p:nvSpPr>
          <p:cNvPr id="5" name="Footer Placeholder 4">
            <a:extLst>
              <a:ext uri="{FF2B5EF4-FFF2-40B4-BE49-F238E27FC236}">
                <a16:creationId xmlns:a16="http://schemas.microsoft.com/office/drawing/2014/main" id="{C97FCA46-C00C-4FC2-8799-1E97ECA509A2}"/>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2E2AB720-346F-49F8-9A07-5BF489C07C3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8022939-64A9-4D70-BA41-B68AE12F8B57}" type="slidenum">
              <a:rPr lang="en-HK" smtClean="0"/>
              <a:t>‹#›</a:t>
            </a:fld>
            <a:endParaRPr lang="en-HK"/>
          </a:p>
        </p:txBody>
      </p:sp>
    </p:spTree>
    <p:extLst>
      <p:ext uri="{BB962C8B-B14F-4D97-AF65-F5344CB8AC3E}">
        <p14:creationId xmlns:p14="http://schemas.microsoft.com/office/powerpoint/2010/main" val="554861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文字, 海報, 美工圖案, 卡通 的圖片&#10;&#10;AI 產生的內容可能不正確。">
            <a:extLst>
              <a:ext uri="{FF2B5EF4-FFF2-40B4-BE49-F238E27FC236}">
                <a16:creationId xmlns:a16="http://schemas.microsoft.com/office/drawing/2014/main" id="{874995D2-85FD-CDA9-740B-3AA6D15ED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108137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graphicFrame>
        <p:nvGraphicFramePr>
          <p:cNvPr id="4" name="Table 3">
            <a:extLst>
              <a:ext uri="{FF2B5EF4-FFF2-40B4-BE49-F238E27FC236}">
                <a16:creationId xmlns:a16="http://schemas.microsoft.com/office/drawing/2014/main" id="{8ED5F4EF-396D-4DDA-B382-2BFD247112D5}"/>
              </a:ext>
            </a:extLst>
          </p:cNvPr>
          <p:cNvGraphicFramePr>
            <a:graphicFrameLocks noGrp="1"/>
          </p:cNvGraphicFramePr>
          <p:nvPr>
            <p:extLst>
              <p:ext uri="{D42A27DB-BD31-4B8C-83A1-F6EECF244321}">
                <p14:modId xmlns:p14="http://schemas.microsoft.com/office/powerpoint/2010/main" val="3937030304"/>
              </p:ext>
            </p:extLst>
          </p:nvPr>
        </p:nvGraphicFramePr>
        <p:xfrm>
          <a:off x="153557" y="2633340"/>
          <a:ext cx="6599677" cy="6824667"/>
        </p:xfrm>
        <a:graphic>
          <a:graphicData uri="http://schemas.openxmlformats.org/drawingml/2006/table">
            <a:tbl>
              <a:tblPr>
                <a:tableStyleId>{BDBED569-4797-4DF1-A0F4-6AAB3CD982D8}</a:tableStyleId>
              </a:tblPr>
              <a:tblGrid>
                <a:gridCol w="646727">
                  <a:extLst>
                    <a:ext uri="{9D8B030D-6E8A-4147-A177-3AD203B41FA5}">
                      <a16:colId xmlns:a16="http://schemas.microsoft.com/office/drawing/2014/main" val="1223320527"/>
                    </a:ext>
                  </a:extLst>
                </a:gridCol>
                <a:gridCol w="547714">
                  <a:extLst>
                    <a:ext uri="{9D8B030D-6E8A-4147-A177-3AD203B41FA5}">
                      <a16:colId xmlns:a16="http://schemas.microsoft.com/office/drawing/2014/main" val="1273904127"/>
                    </a:ext>
                  </a:extLst>
                </a:gridCol>
                <a:gridCol w="338874">
                  <a:extLst>
                    <a:ext uri="{9D8B030D-6E8A-4147-A177-3AD203B41FA5}">
                      <a16:colId xmlns:a16="http://schemas.microsoft.com/office/drawing/2014/main" val="1736075783"/>
                    </a:ext>
                  </a:extLst>
                </a:gridCol>
                <a:gridCol w="385517">
                  <a:extLst>
                    <a:ext uri="{9D8B030D-6E8A-4147-A177-3AD203B41FA5}">
                      <a16:colId xmlns:a16="http://schemas.microsoft.com/office/drawing/2014/main" val="619360094"/>
                    </a:ext>
                  </a:extLst>
                </a:gridCol>
                <a:gridCol w="1269570">
                  <a:extLst>
                    <a:ext uri="{9D8B030D-6E8A-4147-A177-3AD203B41FA5}">
                      <a16:colId xmlns:a16="http://schemas.microsoft.com/office/drawing/2014/main" val="2911849977"/>
                    </a:ext>
                  </a:extLst>
                </a:gridCol>
                <a:gridCol w="104595">
                  <a:extLst>
                    <a:ext uri="{9D8B030D-6E8A-4147-A177-3AD203B41FA5}">
                      <a16:colId xmlns:a16="http://schemas.microsoft.com/office/drawing/2014/main" val="1823783219"/>
                    </a:ext>
                  </a:extLst>
                </a:gridCol>
                <a:gridCol w="42220">
                  <a:extLst>
                    <a:ext uri="{9D8B030D-6E8A-4147-A177-3AD203B41FA5}">
                      <a16:colId xmlns:a16="http://schemas.microsoft.com/office/drawing/2014/main" val="3159257269"/>
                    </a:ext>
                  </a:extLst>
                </a:gridCol>
                <a:gridCol w="196781">
                  <a:extLst>
                    <a:ext uri="{9D8B030D-6E8A-4147-A177-3AD203B41FA5}">
                      <a16:colId xmlns:a16="http://schemas.microsoft.com/office/drawing/2014/main" val="176366973"/>
                    </a:ext>
                  </a:extLst>
                </a:gridCol>
                <a:gridCol w="477236">
                  <a:extLst>
                    <a:ext uri="{9D8B030D-6E8A-4147-A177-3AD203B41FA5}">
                      <a16:colId xmlns:a16="http://schemas.microsoft.com/office/drawing/2014/main" val="1952255730"/>
                    </a:ext>
                  </a:extLst>
                </a:gridCol>
                <a:gridCol w="872795">
                  <a:extLst>
                    <a:ext uri="{9D8B030D-6E8A-4147-A177-3AD203B41FA5}">
                      <a16:colId xmlns:a16="http://schemas.microsoft.com/office/drawing/2014/main" val="888130436"/>
                    </a:ext>
                  </a:extLst>
                </a:gridCol>
                <a:gridCol w="1717648">
                  <a:extLst>
                    <a:ext uri="{9D8B030D-6E8A-4147-A177-3AD203B41FA5}">
                      <a16:colId xmlns:a16="http://schemas.microsoft.com/office/drawing/2014/main" val="3080399798"/>
                    </a:ext>
                  </a:extLst>
                </a:gridCol>
              </a:tblGrid>
              <a:tr h="263778">
                <a:tc gridSpan="3">
                  <a:txBody>
                    <a:bodyPr/>
                    <a:lstStyle/>
                    <a:p>
                      <a:pPr algn="just"/>
                      <a:r>
                        <a:rPr lang="en-US" sz="1300" kern="100" dirty="0">
                          <a:effectLst/>
                        </a:rPr>
                        <a:t>Name of Child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3">
                  <a:txBody>
                    <a:bodyPr/>
                    <a:lstStyle/>
                    <a:p>
                      <a:r>
                        <a:rPr lang="en-US" sz="1300" kern="100">
                          <a:effectLst/>
                        </a:rPr>
                        <a:t>(Eng)</a:t>
                      </a:r>
                      <a:endParaRPr lang="en-HK"/>
                    </a:p>
                  </a:txBody>
                  <a:tcPr marL="8410" marR="8410" marT="0" marB="0" anchor="b"/>
                </a:tc>
                <a:tc hMerge="1">
                  <a:txBody>
                    <a:bodyPr/>
                    <a:lstStyle/>
                    <a:p>
                      <a:endParaRPr lang="en-HK"/>
                    </a:p>
                  </a:txBody>
                  <a:tcPr/>
                </a:tc>
                <a:tc hMerge="1">
                  <a:txBody>
                    <a:bodyPr/>
                    <a:lstStyle/>
                    <a:p>
                      <a:endParaRPr lang="en-HK" dirty="0"/>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(Chi)</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2">
                  <a:txBody>
                    <a:bodyPr/>
                    <a:lstStyle/>
                    <a:p>
                      <a:r>
                        <a:rPr lang="en-US" sz="1300" kern="100">
                          <a:effectLst/>
                        </a:rPr>
                        <a:t> </a:t>
                      </a:r>
                      <a:endParaRPr lang="en-HK" sz="1300"/>
                    </a:p>
                  </a:txBody>
                  <a:tcPr marL="8410" marR="8410" marT="0" marB="0" anchor="b"/>
                </a:tc>
                <a:tc hMerge="1">
                  <a:txBody>
                    <a:bodyPr/>
                    <a:lstStyle/>
                    <a:p>
                      <a:endParaRPr lang="en-HK"/>
                    </a:p>
                  </a:txBody>
                  <a:tcPr/>
                </a:tc>
                <a:extLst>
                  <a:ext uri="{0D108BD9-81ED-4DB2-BD59-A6C34878D82A}">
                    <a16:rowId xmlns:a16="http://schemas.microsoft.com/office/drawing/2014/main" val="1433159304"/>
                  </a:ext>
                </a:extLst>
              </a:tr>
              <a:tr h="245734">
                <a:tc gridSpan="3">
                  <a:txBody>
                    <a:bodyPr/>
                    <a:lstStyle/>
                    <a:p>
                      <a:pPr algn="just"/>
                      <a:r>
                        <a:rPr lang="en-US" sz="1300" kern="100" dirty="0">
                          <a:effectLst/>
                        </a:rPr>
                        <a:t>Birthday (D/M/Y):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4">
                  <a:txBody>
                    <a:bodyPr/>
                    <a:lstStyle/>
                    <a:p>
                      <a:r>
                        <a:rPr lang="en-US" sz="1300" kern="100">
                          <a:effectLst/>
                        </a:rPr>
                        <a:t> </a:t>
                      </a:r>
                      <a:endParaRPr lang="en-HK"/>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a:effectLst/>
                        </a:rPr>
                        <a:t>Sex:</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2">
                  <a:txBody>
                    <a:bodyPr/>
                    <a:lstStyle/>
                    <a:p>
                      <a:r>
                        <a:rPr lang="en-US" sz="1300" kern="100">
                          <a:effectLst/>
                        </a:rPr>
                        <a:t> </a:t>
                      </a:r>
                      <a:endParaRPr lang="en-HK" sz="1300"/>
                    </a:p>
                  </a:txBody>
                  <a:tcPr marL="8410" marR="8410" marT="0" marB="0" anchor="b"/>
                </a:tc>
                <a:tc hMerge="1">
                  <a:txBody>
                    <a:bodyPr/>
                    <a:lstStyle/>
                    <a:p>
                      <a:endParaRPr lang="en-HK"/>
                    </a:p>
                  </a:txBody>
                  <a:tcPr/>
                </a:tc>
                <a:extLst>
                  <a:ext uri="{0D108BD9-81ED-4DB2-BD59-A6C34878D82A}">
                    <a16:rowId xmlns:a16="http://schemas.microsoft.com/office/drawing/2014/main" val="2037872747"/>
                  </a:ext>
                </a:extLst>
              </a:tr>
              <a:tr h="241087">
                <a:tc gridSpan="3">
                  <a:txBody>
                    <a:bodyPr/>
                    <a:lstStyle/>
                    <a:p>
                      <a:pPr algn="just"/>
                      <a:r>
                        <a:rPr lang="en-US" sz="1300" kern="100" dirty="0">
                          <a:effectLst/>
                        </a:rPr>
                        <a:t>Parent’s Tel. No.:</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4">
                  <a:txBody>
                    <a:bodyPr/>
                    <a:lstStyle/>
                    <a:p>
                      <a:r>
                        <a:rPr lang="en-US" sz="1300" kern="100">
                          <a:effectLst/>
                        </a:rPr>
                        <a:t>(Mobile)</a:t>
                      </a:r>
                      <a:endParaRPr lang="en-HK"/>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dirty="0">
                          <a:effectLst/>
                        </a:rPr>
                        <a:t>(Home)</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2">
                  <a:txBody>
                    <a:bodyPr/>
                    <a:lstStyle/>
                    <a:p>
                      <a:r>
                        <a:rPr lang="en-US" sz="1300" kern="100" dirty="0">
                          <a:effectLst/>
                        </a:rPr>
                        <a:t> </a:t>
                      </a:r>
                      <a:endParaRPr lang="en-HK" sz="1300" dirty="0"/>
                    </a:p>
                  </a:txBody>
                  <a:tcPr marL="8410" marR="8410" marT="0" marB="0" anchor="b"/>
                </a:tc>
                <a:tc hMerge="1">
                  <a:txBody>
                    <a:bodyPr/>
                    <a:lstStyle/>
                    <a:p>
                      <a:endParaRPr lang="en-HK"/>
                    </a:p>
                  </a:txBody>
                  <a:tcPr/>
                </a:tc>
                <a:extLst>
                  <a:ext uri="{0D108BD9-81ED-4DB2-BD59-A6C34878D82A}">
                    <a16:rowId xmlns:a16="http://schemas.microsoft.com/office/drawing/2014/main" val="674646334"/>
                  </a:ext>
                </a:extLst>
              </a:tr>
              <a:tr h="199609">
                <a:tc gridSpan="3">
                  <a:txBody>
                    <a:bodyPr/>
                    <a:lstStyle/>
                    <a:p>
                      <a:pPr algn="just"/>
                      <a:r>
                        <a:rPr lang="en-US" sz="1300" kern="100" dirty="0">
                          <a:effectLst/>
                        </a:rPr>
                        <a:t>Home Address: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gridSpan="8">
                  <a:txBody>
                    <a:bodyPr/>
                    <a:lstStyle/>
                    <a:p>
                      <a:r>
                        <a:rPr lang="en-US" sz="1300" kern="100" dirty="0">
                          <a:effectLst/>
                        </a:rPr>
                        <a:t> </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2750923681"/>
                  </a:ext>
                </a:extLst>
              </a:tr>
              <a:tr h="199609">
                <a:tc gridSpan="11">
                  <a:txBody>
                    <a:bodyPr/>
                    <a:lstStyle/>
                    <a:p>
                      <a:pPr algn="just"/>
                      <a:r>
                        <a:rPr lang="en-US" sz="1300" kern="100" dirty="0">
                          <a:effectLst/>
                        </a:rPr>
                        <a:t>Current THINK student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898702234"/>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sym typeface="Wingdings" panose="05000000000000000000" pitchFamily="2" charset="2"/>
                        </a:rPr>
                        <a:t></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rPr>
                        <a:t>Yes</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7">
                  <a:txBody>
                    <a:bodyPr/>
                    <a:lstStyle/>
                    <a:p>
                      <a:pPr algn="just"/>
                      <a:r>
                        <a:rPr lang="en-US" sz="1300" kern="100">
                          <a:effectLst/>
                        </a:rPr>
                        <a:t>Class Attending : LN__ /UN___/LK___/UK___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596764562"/>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sym typeface="Wingdings" panose="05000000000000000000" pitchFamily="2" charset="2"/>
                        </a:rPr>
                        <a:t></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No</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7">
                  <a:txBody>
                    <a:bodyPr/>
                    <a:lstStyle/>
                    <a:p>
                      <a:pPr algn="just"/>
                      <a:r>
                        <a:rPr lang="en-US" sz="1300" kern="100" dirty="0">
                          <a:effectLst/>
                        </a:rPr>
                        <a:t>School Attending: ___________________________________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152551367"/>
                  </a:ext>
                </a:extLst>
              </a:tr>
              <a:tr h="199609">
                <a:tc gridSpan="11">
                  <a:txBody>
                    <a:bodyPr/>
                    <a:lstStyle/>
                    <a:p>
                      <a:pPr algn="just"/>
                      <a:r>
                        <a:rPr lang="en-US" sz="1300" kern="100" dirty="0">
                          <a:effectLst/>
                        </a:rPr>
                        <a:t>Cheque Number : ___________________ Amount : $__________________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680845064"/>
                  </a:ext>
                </a:extLst>
              </a:tr>
              <a:tr h="191932">
                <a:tc gridSpan="11">
                  <a:txBody>
                    <a:bodyPr/>
                    <a:lstStyle/>
                    <a:p>
                      <a:pPr algn="just">
                        <a:lnSpc>
                          <a:spcPts val="1500"/>
                        </a:lnSpc>
                        <a:spcBef>
                          <a:spcPts val="540"/>
                        </a:spcBef>
                      </a:pPr>
                      <a:r>
                        <a:rPr lang="en-US" sz="1300" u="sng" kern="100" dirty="0" err="1">
                          <a:effectLst/>
                        </a:rPr>
                        <a:t>Programmes</a:t>
                      </a:r>
                      <a:r>
                        <a:rPr lang="en-US" sz="1300" u="sng" kern="100" dirty="0">
                          <a:effectLst/>
                        </a:rPr>
                        <a:t> to enroll (Please </a:t>
                      </a:r>
                      <a:r>
                        <a:rPr lang="en-US" sz="1300" u="sng" kern="100" dirty="0">
                          <a:effectLst/>
                          <a:sym typeface="Wingdings" panose="05000000000000000000" pitchFamily="2" charset="2"/>
                        </a:rPr>
                        <a:t></a:t>
                      </a:r>
                      <a:r>
                        <a:rPr lang="en-US" sz="1300" u="sng"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416765363"/>
                  </a:ext>
                </a:extLst>
              </a:tr>
              <a:tr h="199609">
                <a:tc rowSpan="2" gridSpan="3">
                  <a:txBody>
                    <a:bodyPr/>
                    <a:lstStyle/>
                    <a:p>
                      <a:r>
                        <a:rPr lang="en-US" sz="1300" kern="100" dirty="0">
                          <a:effectLst/>
                        </a:rPr>
                        <a:t>Fun with English</a:t>
                      </a:r>
                    </a:p>
                    <a:p>
                      <a:r>
                        <a:rPr lang="en-US" sz="1300" kern="100" dirty="0">
                          <a:effectLst/>
                        </a:rPr>
                        <a:t> (Mon to Fri)</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ctr"/>
                </a:tc>
                <a:tc rowSpan="2" hMerge="1">
                  <a:txBody>
                    <a:bodyPr/>
                    <a:lstStyle/>
                    <a:p>
                      <a:endParaRPr lang="en-HK"/>
                    </a:p>
                  </a:txBody>
                  <a:tcPr/>
                </a:tc>
                <a:tc rowSpan="2" hMerge="1">
                  <a:txBody>
                    <a:bodyPr/>
                    <a:lstStyle/>
                    <a:p>
                      <a:endParaRPr lang="en-HK"/>
                    </a:p>
                  </a:txBody>
                  <a:tcPr/>
                </a:tc>
                <a:tc rowSpan="2" gridSpan="2">
                  <a:txBody>
                    <a:bodyPr/>
                    <a:lstStyle/>
                    <a:p>
                      <a:pPr marL="285750" indent="-285750">
                        <a:buFont typeface="Wingdings" panose="05000000000000000000" pitchFamily="2" charset="2"/>
                        <a:buChar char="o"/>
                      </a:pPr>
                      <a:r>
                        <a:rPr lang="en-US" sz="1300" kern="100" dirty="0">
                          <a:effectLst/>
                        </a:rPr>
                        <a:t>E1 A.M</a:t>
                      </a:r>
                    </a:p>
                  </a:txBody>
                  <a:tcPr marL="8410" marR="8410" marT="0" marB="0" anchor="ctr"/>
                </a:tc>
                <a:tc rowSpan="2" hMerge="1">
                  <a:txBody>
                    <a:bodyPr/>
                    <a:lstStyle/>
                    <a:p>
                      <a:endParaRPr lang="en-HK"/>
                    </a:p>
                  </a:txBody>
                  <a:tcPr/>
                </a:tc>
                <a:tc rowSpan="2" gridSpan="5">
                  <a:txBody>
                    <a:bodyPr/>
                    <a:lstStyle/>
                    <a:p>
                      <a:pPr marL="372745" indent="-285750" algn="ctr">
                        <a:buFont typeface="Wingdings" panose="05000000000000000000" pitchFamily="2" charset="2"/>
                        <a:buChar char="o"/>
                      </a:pPr>
                      <a:r>
                        <a:rPr lang="en-US" sz="1300" kern="100" dirty="0">
                          <a:effectLst/>
                        </a:rPr>
                        <a:t>E2 P.M</a:t>
                      </a:r>
                    </a:p>
                  </a:txBody>
                  <a:tcPr marL="8410" marR="8410" marT="0" marB="0" anchor="ct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endParaRPr lang="en-HK" dirty="0"/>
                    </a:p>
                  </a:txBody>
                  <a:tcPr marL="8410" marR="8410" marT="0" marB="0" anchor="ctr"/>
                </a:tc>
                <a:tc rowSpan="2" hMerge="1">
                  <a:txBody>
                    <a:bodyPr/>
                    <a:lstStyle/>
                    <a:p>
                      <a:endParaRPr lang="en-HK"/>
                    </a:p>
                  </a:txBody>
                  <a:tcP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p>
                  </a:txBody>
                  <a:tcPr marL="8410" marR="8410" marT="0" marB="0" anchor="ctr"/>
                </a:tc>
                <a:tc rowSpan="2" hMerge="1">
                  <a:txBody>
                    <a:bodyPr/>
                    <a:lstStyle/>
                    <a:p>
                      <a:r>
                        <a:rPr lang="en-US" sz="1300" kern="100">
                          <a:effectLst/>
                        </a:rPr>
                        <a:t>$6300 for Think students</a:t>
                      </a:r>
                      <a:endParaRPr lang="en-HK" sz="1300"/>
                    </a:p>
                  </a:txBody>
                  <a:tcPr marL="8410" marR="8410" marT="0" marB="0" anchor="b"/>
                </a:tc>
                <a:tc>
                  <a:txBody>
                    <a:bodyPr/>
                    <a:lstStyle/>
                    <a:p>
                      <a:r>
                        <a:rPr lang="en-US" sz="1300" kern="100" dirty="0">
                          <a:effectLst/>
                        </a:rPr>
                        <a:t>$5500-  for Think students</a:t>
                      </a:r>
                      <a:endParaRPr lang="en-HK" dirty="0"/>
                    </a:p>
                  </a:txBody>
                  <a:tcPr marL="8410" marR="8410" marT="0" marB="0" anchor="b"/>
                </a:tc>
                <a:extLst>
                  <a:ext uri="{0D108BD9-81ED-4DB2-BD59-A6C34878D82A}">
                    <a16:rowId xmlns:a16="http://schemas.microsoft.com/office/drawing/2014/main" val="1646666990"/>
                  </a:ext>
                </a:extLst>
              </a:tr>
              <a:tr h="244110">
                <a:tc gridSpan="3" vMerge="1">
                  <a:txBody>
                    <a:bodyPr/>
                    <a:lstStyle/>
                    <a:p>
                      <a:endParaRPr lang="en-HK"/>
                    </a:p>
                  </a:txBody>
                  <a:tcPr/>
                </a:tc>
                <a:tc hMerge="1" vMerge="1">
                  <a:txBody>
                    <a:bodyPr/>
                    <a:lstStyle/>
                    <a:p>
                      <a:endParaRPr lang="en-HK"/>
                    </a:p>
                  </a:txBody>
                  <a:tcPr/>
                </a:tc>
                <a:tc hMerge="1" vMerge="1">
                  <a:txBody>
                    <a:bodyPr/>
                    <a:lstStyle/>
                    <a:p>
                      <a:endParaRPr lang="en-HK"/>
                    </a:p>
                  </a:txBody>
                  <a:tcPr/>
                </a:tc>
                <a:tc gridSpan="2" vMerge="1">
                  <a:txBody>
                    <a:bodyPr/>
                    <a:lstStyle/>
                    <a:p>
                      <a:endParaRPr lang="en-HK"/>
                    </a:p>
                  </a:txBody>
                  <a:tcPr/>
                </a:tc>
                <a:tc hMerge="1" vMerge="1">
                  <a:txBody>
                    <a:bodyPr/>
                    <a:lstStyle/>
                    <a:p>
                      <a:endParaRPr lang="en-HK"/>
                    </a:p>
                  </a:txBody>
                  <a:tcPr/>
                </a:tc>
                <a:tc gridSpan="5"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r>
                        <a:rPr lang="en-US" sz="1300" kern="100" dirty="0">
                          <a:effectLst/>
                        </a:rPr>
                        <a:t>$6800 for Others</a:t>
                      </a:r>
                      <a:endParaRPr lang="en-HK" sz="1300" dirty="0"/>
                    </a:p>
                  </a:txBody>
                  <a:tcPr marL="8410" marR="8410" marT="0" marB="0" anchor="b"/>
                </a:tc>
                <a:tc>
                  <a:txBody>
                    <a:bodyPr/>
                    <a:lstStyle/>
                    <a:p>
                      <a:r>
                        <a:rPr lang="en-US" sz="1300" kern="100" dirty="0">
                          <a:effectLst/>
                        </a:rPr>
                        <a:t>$6000-   for Others</a:t>
                      </a:r>
                      <a:endParaRPr lang="en-HK" dirty="0"/>
                    </a:p>
                  </a:txBody>
                  <a:tcPr marL="8410" marR="8410" marT="0" marB="0" anchor="b"/>
                </a:tc>
                <a:extLst>
                  <a:ext uri="{0D108BD9-81ED-4DB2-BD59-A6C34878D82A}">
                    <a16:rowId xmlns:a16="http://schemas.microsoft.com/office/drawing/2014/main" val="1186845613"/>
                  </a:ext>
                </a:extLst>
              </a:tr>
              <a:tr h="541503">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Project Fun for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Whole day children </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(Mon to Fri)</a:t>
                      </a:r>
                      <a:endParaRPr lang="en-HK" sz="1300" kern="100" dirty="0">
                        <a:effectLst/>
                      </a:endParaRPr>
                    </a:p>
                  </a:txBody>
                  <a:tcPr marL="8410" marR="8410" marT="0" marB="0" anchor="b"/>
                </a:tc>
                <a:tc hMerge="1">
                  <a:txBody>
                    <a:bodyPr/>
                    <a:lstStyle/>
                    <a:p>
                      <a:endParaRPr lang="en-HK"/>
                    </a:p>
                  </a:txBody>
                  <a:tcPr/>
                </a:tc>
                <a:tc hMerge="1">
                  <a:txBody>
                    <a:bodyPr/>
                    <a:lstStyle/>
                    <a:p>
                      <a:endParaRPr lang="en-HK"/>
                    </a:p>
                  </a:txBody>
                  <a:tcPr/>
                </a:tc>
                <a:tc gridSpan="8">
                  <a:txBody>
                    <a:bodyPr/>
                    <a:lstStyle/>
                    <a:p>
                      <a:pPr indent="76200" algn="ctr"/>
                      <a:r>
                        <a:rPr lang="en-US" sz="1300" kern="100" dirty="0">
                          <a:effectLst/>
                          <a:sym typeface="Wingdings" panose="05000000000000000000" pitchFamily="2" charset="2"/>
                        </a:rPr>
                        <a:t> </a:t>
                      </a:r>
                      <a:r>
                        <a:rPr lang="en-US" sz="1300" kern="100" dirty="0">
                          <a:effectLst/>
                        </a:rPr>
                        <a:t> W1 $9675- (English +</a:t>
                      </a:r>
                      <a:r>
                        <a:rPr lang="en-US" sz="1300" kern="0" dirty="0">
                          <a:effectLst/>
                        </a:rPr>
                        <a:t> Putonghua</a:t>
                      </a:r>
                      <a:r>
                        <a:rPr lang="en-US" sz="1300" kern="100" dirty="0">
                          <a:effectLst/>
                        </a:rPr>
                        <a:t>)</a:t>
                      </a:r>
                      <a:endParaRPr lang="en-HK" sz="1300" kern="100" dirty="0">
                        <a:effectLst/>
                      </a:endParaRPr>
                    </a:p>
                    <a:p>
                      <a:pPr indent="152400" algn="ctr"/>
                      <a:r>
                        <a:rPr lang="en-US" sz="1300" kern="100" dirty="0">
                          <a:effectLst/>
                        </a:rPr>
                        <a:t>(For UN, LK, UK student only)</a:t>
                      </a:r>
                      <a:endParaRPr lang="en-HK" dirty="0"/>
                    </a:p>
                  </a:txBody>
                  <a:tcPr marL="8410" marR="8410" marT="0" marB="0" anchor="ct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909265720"/>
                  </a:ext>
                </a:extLst>
              </a:tr>
              <a:tr h="1729699">
                <a:tc gridSpan="11">
                  <a:txBody>
                    <a:bodyPr/>
                    <a:lstStyle/>
                    <a:p>
                      <a:pPr algn="just"/>
                      <a:r>
                        <a:rPr lang="en-US" sz="1300" kern="100" dirty="0">
                          <a:effectLst/>
                        </a:rPr>
                        <a:t>My child needs school bus service for E1, E2, W1 and </a:t>
                      </a:r>
                      <a:r>
                        <a:rPr lang="en-US" sz="1300" b="1" kern="100" dirty="0">
                          <a:effectLst/>
                        </a:rPr>
                        <a:t>current THINK students only</a:t>
                      </a:r>
                      <a:r>
                        <a:rPr lang="en-US" sz="1300" kern="100" dirty="0">
                          <a:effectLst/>
                        </a:rPr>
                        <a:t>.</a:t>
                      </a:r>
                      <a:endParaRPr lang="en-HK" sz="1300" kern="100" dirty="0">
                        <a:effectLst/>
                      </a:endParaRPr>
                    </a:p>
                    <a:p>
                      <a:pPr algn="just"/>
                      <a:r>
                        <a:rPr lang="en-US" sz="1300" kern="100" dirty="0">
                          <a:effectLst/>
                        </a:rPr>
                        <a:t>Name of Route Station : ___</a:t>
                      </a:r>
                      <a:r>
                        <a:rPr lang="en-US" altLang="zh-TW" sz="1300" kern="100" dirty="0">
                          <a:effectLst/>
                        </a:rPr>
                        <a:t>____________</a:t>
                      </a:r>
                      <a:r>
                        <a:rPr lang="en-US" sz="1300" kern="100" dirty="0">
                          <a:effectLst/>
                        </a:rPr>
                        <a:t>________  </a:t>
                      </a:r>
                    </a:p>
                    <a:p>
                      <a:pPr algn="just"/>
                      <a:r>
                        <a:rPr lang="en-US" sz="1300" kern="100" dirty="0">
                          <a:effectLst/>
                        </a:rPr>
                        <a:t> </a:t>
                      </a:r>
                      <a:r>
                        <a:rPr lang="en-US" sz="1300" kern="100" dirty="0">
                          <a:effectLst/>
                          <a:sym typeface="Wingdings" panose="05000000000000000000" pitchFamily="2" charset="2"/>
                        </a:rPr>
                        <a:t></a:t>
                      </a:r>
                      <a:r>
                        <a:rPr lang="en-US" sz="1300" kern="100" dirty="0">
                          <a:effectLst/>
                        </a:rPr>
                        <a:t> One-Way to school / </a:t>
                      </a:r>
                      <a:r>
                        <a:rPr lang="en-US" sz="1300" kern="100" dirty="0">
                          <a:effectLst/>
                          <a:sym typeface="Wingdings" panose="05000000000000000000" pitchFamily="2" charset="2"/>
                        </a:rPr>
                        <a:t></a:t>
                      </a:r>
                      <a:r>
                        <a:rPr lang="en-US" sz="1300" kern="100" dirty="0">
                          <a:effectLst/>
                        </a:rPr>
                        <a:t> One-way from School / </a:t>
                      </a:r>
                      <a:r>
                        <a:rPr lang="en-US" sz="1300" kern="100" dirty="0">
                          <a:effectLst/>
                          <a:sym typeface="Wingdings" panose="05000000000000000000" pitchFamily="2" charset="2"/>
                        </a:rPr>
                        <a:t></a:t>
                      </a:r>
                      <a:r>
                        <a:rPr lang="en-US" sz="1300" kern="100" dirty="0">
                          <a:effectLst/>
                        </a:rPr>
                        <a:t> Round trip</a:t>
                      </a:r>
                      <a:endParaRPr lang="en-HK" sz="1300" kern="100" dirty="0">
                        <a:effectLst/>
                      </a:endParaRPr>
                    </a:p>
                    <a:p>
                      <a:pPr algn="just"/>
                      <a:r>
                        <a:rPr lang="en-US" sz="1300" kern="100" dirty="0">
                          <a:effectLst/>
                        </a:rPr>
                        <a:t>*** The Bus fee will remain the same price as currently.</a:t>
                      </a:r>
                      <a:endParaRPr lang="en-HK" sz="1300" kern="100" dirty="0">
                        <a:effectLst/>
                      </a:endParaRPr>
                    </a:p>
                    <a:p>
                      <a:r>
                        <a:rPr lang="en-US" sz="1300" kern="100" dirty="0">
                          <a:effectLst/>
                        </a:rPr>
                        <a:t>*** The school will try to schedule a possible route for your area and we will contact you individually. </a:t>
                      </a:r>
                      <a:endParaRPr lang="en-HK" sz="1300" kern="100" dirty="0">
                        <a:effectLst/>
                      </a:endParaRPr>
                    </a:p>
                    <a:p>
                      <a:r>
                        <a:rPr lang="en-US" sz="1300" kern="100" dirty="0">
                          <a:effectLst/>
                        </a:rPr>
                        <a:t>*** We apologize for any inconvenience if we can’t schedule your preferred area.</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HK" sz="1300" kern="100" dirty="0">
                          <a:effectLst/>
                          <a:latin typeface="Calibri" panose="020F0502020204030204" pitchFamily="34" charset="0"/>
                          <a:ea typeface="新細明體" panose="02020500000000000000" pitchFamily="18" charset="-120"/>
                          <a:cs typeface="Times New Roman" panose="02020603050405020304" pitchFamily="18" charset="0"/>
                        </a:rPr>
                        <a:t>******************************************************************************</a:t>
                      </a: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245089594"/>
                  </a:ext>
                </a:extLst>
              </a:tr>
              <a:tr h="256810">
                <a:tc gridSpan="8">
                  <a:txBody>
                    <a:bodyPr/>
                    <a:lstStyle/>
                    <a:p>
                      <a:r>
                        <a:rPr lang="en-US" sz="1300" kern="100" dirty="0">
                          <a:effectLst/>
                        </a:rPr>
                        <a:t>Fun with Taekwondo (Monday)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r>
                        <a:rPr lang="en-US" sz="1300" kern="100" dirty="0">
                          <a:effectLst/>
                          <a:sym typeface="Wingdings" panose="05000000000000000000" pitchFamily="2" charset="2"/>
                        </a:rPr>
                        <a:t></a:t>
                      </a:r>
                      <a:r>
                        <a:rPr lang="en-US" sz="1300" kern="100" dirty="0">
                          <a:effectLst/>
                        </a:rPr>
                        <a:t> T1 $960-</a:t>
                      </a:r>
                      <a:endParaRPr lang="en-HK" dirty="0"/>
                    </a:p>
                  </a:txBody>
                  <a:tcPr marL="8410" marR="8410" marT="0" marB="0" anchor="b"/>
                </a:tc>
                <a:tc hMerge="1">
                  <a:txBody>
                    <a:bodyPr/>
                    <a:lstStyle/>
                    <a:p>
                      <a:pPr algn="just"/>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836180585"/>
                  </a:ext>
                </a:extLst>
              </a:tr>
              <a:tr h="268705">
                <a:tc gridSpan="8">
                  <a:txBody>
                    <a:bodyPr/>
                    <a:lstStyle/>
                    <a:p>
                      <a:r>
                        <a:rPr lang="en-US" sz="1300" kern="100" dirty="0">
                          <a:effectLst/>
                        </a:rPr>
                        <a:t>Fun with Hip Hop (Tuesday)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r>
                        <a:rPr lang="en-US" sz="1300" kern="100" dirty="0">
                          <a:effectLst/>
                          <a:sym typeface="Wingdings" panose="05000000000000000000" pitchFamily="2" charset="2"/>
                        </a:rPr>
                        <a:t></a:t>
                      </a:r>
                      <a:r>
                        <a:rPr lang="en-US" sz="1300" kern="100" dirty="0">
                          <a:effectLst/>
                        </a:rPr>
                        <a:t> H1 $960-</a:t>
                      </a:r>
                      <a:endParaRPr lang="en-HK" dirty="0"/>
                    </a:p>
                  </a:txBody>
                  <a:tcPr marL="8410" marR="8410" marT="0" marB="0" anchor="b"/>
                </a:tc>
                <a:tc hMerge="1">
                  <a:txBody>
                    <a:bodyPr/>
                    <a:lstStyle/>
                    <a:p>
                      <a:pPr algn="just"/>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453727947"/>
                  </a:ext>
                </a:extLst>
              </a:tr>
              <a:tr h="199609">
                <a:tc gridSpan="8">
                  <a:txBody>
                    <a:bodyPr/>
                    <a:lstStyle/>
                    <a:p>
                      <a:r>
                        <a:rPr lang="en-US" sz="1300" kern="100" dirty="0">
                          <a:effectLst/>
                        </a:rPr>
                        <a:t>Fun with Chinese Writing (Tuesday &amp; Thursday)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r>
                        <a:rPr lang="en-US" sz="1300" kern="100" dirty="0">
                          <a:effectLst/>
                          <a:sym typeface="Wingdings" panose="05000000000000000000" pitchFamily="2" charset="2"/>
                        </a:rPr>
                        <a:t></a:t>
                      </a:r>
                      <a:r>
                        <a:rPr lang="en-US" sz="1300" kern="100" dirty="0">
                          <a:effectLst/>
                        </a:rPr>
                        <a:t> C1 $1320-</a:t>
                      </a:r>
                      <a:endParaRPr lang="en-HK" dirty="0"/>
                    </a:p>
                  </a:txBody>
                  <a:tcPr marL="8410" marR="8410" marT="0" marB="0" anchor="b"/>
                </a:tc>
                <a:tc hMerge="1">
                  <a:txBody>
                    <a:bodyPr/>
                    <a:lstStyle/>
                    <a:p>
                      <a:pPr algn="just"/>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2807125933"/>
                  </a:ext>
                </a:extLst>
              </a:tr>
              <a:tr h="232028">
                <a:tc gridSpan="8">
                  <a:txBody>
                    <a:bodyPr/>
                    <a:lstStyle/>
                    <a:p>
                      <a:r>
                        <a:rPr lang="en-US" sz="1300" kern="100" dirty="0">
                          <a:effectLst/>
                        </a:rPr>
                        <a:t>Fun with Art (Thursday)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sym typeface="Wingdings" panose="05000000000000000000" pitchFamily="2" charset="2"/>
                        </a:rPr>
                        <a:t></a:t>
                      </a:r>
                      <a:r>
                        <a:rPr lang="en-US" sz="1300" kern="100" dirty="0">
                          <a:effectLst/>
                        </a:rPr>
                        <a:t> A1 $660-        </a:t>
                      </a:r>
                      <a:r>
                        <a:rPr lang="en-US" sz="1050" kern="100">
                          <a:effectLst/>
                          <a:sym typeface="Wingdings" panose="05000000000000000000" pitchFamily="2" charset="2"/>
                        </a:rPr>
                        <a:t></a:t>
                      </a:r>
                      <a:r>
                        <a:rPr lang="en-US" sz="1050" kern="100">
                          <a:effectLst/>
                        </a:rPr>
                        <a:t> A2 </a:t>
                      </a:r>
                      <a:r>
                        <a:rPr lang="en-US" sz="1050" kern="100" dirty="0">
                          <a:effectLst/>
                        </a:rPr>
                        <a:t>$660-</a:t>
                      </a:r>
                      <a:endParaRPr lang="en-HK" dirty="0"/>
                    </a:p>
                  </a:txBody>
                  <a:tcPr marL="8410" marR="8410" marT="0" marB="0" anchor="b"/>
                </a:tc>
                <a:tc hMerge="1">
                  <a:txBody>
                    <a:bodyPr/>
                    <a:lstStyle/>
                    <a:p>
                      <a:pPr algn="just"/>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705689095"/>
                  </a:ext>
                </a:extLst>
              </a:tr>
              <a:tr h="240750">
                <a:tc gridSpan="8">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Fun with 3W/5W (Monday &amp; Wednesday)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sym typeface="Wingdings" panose="05000000000000000000" pitchFamily="2" charset="2"/>
                        </a:rPr>
                        <a:t></a:t>
                      </a:r>
                      <a:r>
                        <a:rPr lang="en-US" sz="1300" kern="100" dirty="0">
                          <a:effectLst/>
                        </a:rPr>
                        <a:t> 3W $1320-     </a:t>
                      </a:r>
                      <a:r>
                        <a:rPr lang="en-US" sz="1300" kern="100" dirty="0">
                          <a:effectLst/>
                          <a:sym typeface="Wingdings" panose="05000000000000000000" pitchFamily="2" charset="2"/>
                        </a:rPr>
                        <a:t></a:t>
                      </a:r>
                      <a:r>
                        <a:rPr lang="en-US" sz="1300" kern="100" dirty="0">
                          <a:effectLst/>
                        </a:rPr>
                        <a:t> 5W $1320-</a:t>
                      </a:r>
                      <a:endParaRPr lang="en-HK" sz="1300" dirty="0"/>
                    </a:p>
                  </a:txBody>
                  <a:tcPr marL="8410" marR="8410" marT="0" marB="0" anchor="b"/>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91843269"/>
                  </a:ext>
                </a:extLst>
              </a:tr>
              <a:tr h="232028">
                <a:tc gridSpan="8">
                  <a:txBody>
                    <a:bodyPr/>
                    <a:lstStyle/>
                    <a:p>
                      <a:r>
                        <a:rPr lang="en-HK" sz="1300" kern="100" dirty="0">
                          <a:effectLst/>
                          <a:latin typeface="Calibri" panose="020F0502020204030204" pitchFamily="34" charset="0"/>
                          <a:ea typeface="新細明體" panose="02020500000000000000" pitchFamily="18" charset="-120"/>
                          <a:cs typeface="Times New Roman" panose="02020603050405020304" pitchFamily="18" charset="0"/>
                        </a:rPr>
                        <a:t>Fun with Steam </a:t>
                      </a:r>
                      <a:r>
                        <a:rPr lang="en-US" sz="1300" kern="100" dirty="0">
                          <a:effectLst/>
                        </a:rPr>
                        <a:t>(Tuesday &amp; Thursday)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sym typeface="Wingdings" panose="05000000000000000000" pitchFamily="2" charset="2"/>
                        </a:rPr>
                        <a:t></a:t>
                      </a:r>
                      <a:r>
                        <a:rPr lang="en-US" sz="1300" kern="100" dirty="0">
                          <a:effectLst/>
                        </a:rPr>
                        <a:t> S1 $1320-</a:t>
                      </a:r>
                      <a:endParaRPr lang="en-HK" sz="1300" dirty="0"/>
                    </a:p>
                  </a:txBody>
                  <a:tcPr marL="8410" marR="8410" marT="0" marB="0" anchor="b"/>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347621827"/>
                  </a:ext>
                </a:extLst>
              </a:tr>
              <a:tr h="209534">
                <a:tc gridSpan="8">
                  <a:txBody>
                    <a:bodyPr/>
                    <a:lstStyle/>
                    <a:p>
                      <a:r>
                        <a:rPr lang="en-US" sz="1300" kern="100" dirty="0">
                          <a:effectLst/>
                        </a:rPr>
                        <a:t>Fun with Cooking (Tuesday &amp; Friday)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3">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sym typeface="Wingdings" panose="05000000000000000000" pitchFamily="2" charset="2"/>
                        </a:rPr>
                        <a:t></a:t>
                      </a:r>
                      <a:r>
                        <a:rPr lang="en-US" sz="1300" kern="100" dirty="0">
                          <a:effectLst/>
                        </a:rPr>
                        <a:t> CK1 $1320-        </a:t>
                      </a:r>
                      <a:r>
                        <a:rPr kumimoji="0" lang="en-US" sz="1300" b="0" i="0" u="none" strike="noStrike" kern="100" cap="none" spc="0" normalizeH="0" baseline="0" noProof="0" dirty="0">
                          <a:ln>
                            <a:noFill/>
                          </a:ln>
                          <a:solidFill>
                            <a:prstClr val="black"/>
                          </a:solidFill>
                          <a:effectLst/>
                          <a:uLnTx/>
                          <a:uFillTx/>
                          <a:latin typeface="+mn-lt"/>
                          <a:ea typeface="+mn-ea"/>
                          <a:cs typeface="+mn-cs"/>
                          <a:sym typeface="Wingdings" panose="05000000000000000000" pitchFamily="2" charset="2"/>
                        </a:rPr>
                        <a:t></a:t>
                      </a:r>
                      <a:r>
                        <a:rPr kumimoji="0" lang="en-US" sz="1300" b="0" i="0" u="none" strike="noStrike" kern="100" cap="none" spc="0" normalizeH="0" baseline="0" noProof="0" dirty="0">
                          <a:ln>
                            <a:noFill/>
                          </a:ln>
                          <a:solidFill>
                            <a:prstClr val="black"/>
                          </a:solidFill>
                          <a:effectLst/>
                          <a:uLnTx/>
                          <a:uFillTx/>
                          <a:latin typeface="+mn-lt"/>
                          <a:ea typeface="+mn-ea"/>
                          <a:cs typeface="+mn-cs"/>
                        </a:rPr>
                        <a:t> CK2 $1320-       </a:t>
                      </a:r>
                      <a:endParaRPr kumimoji="0" lang="en-HK" sz="1013" b="0" i="0" u="none" strike="noStrike" kern="1200" cap="none" spc="0" normalizeH="0" baseline="0" noProof="0" dirty="0">
                        <a:ln>
                          <a:noFill/>
                        </a:ln>
                        <a:solidFill>
                          <a:prstClr val="black"/>
                        </a:solidFill>
                        <a:effectLst/>
                        <a:uLnTx/>
                        <a:uFillTx/>
                        <a:latin typeface="+mn-lt"/>
                        <a:ea typeface="+mn-ea"/>
                        <a:cs typeface="+mn-cs"/>
                      </a:endParaRPr>
                    </a:p>
                  </a:txBody>
                  <a:tcPr marL="8410" marR="8410" marT="0" marB="0" anchor="b"/>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867158395"/>
                  </a:ext>
                </a:extLst>
              </a:tr>
              <a:tr h="280218">
                <a:tc gridSpan="11">
                  <a:txBody>
                    <a:bodyPr/>
                    <a:lstStyle/>
                    <a:p>
                      <a:pPr algn="just"/>
                      <a:r>
                        <a:rPr lang="en-US" sz="1300" kern="100" dirty="0">
                          <a:effectLst/>
                        </a:rPr>
                        <a:t>(Is your child allergic to any materials? No / Yes _______________________________________)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697943173"/>
                  </a:ext>
                </a:extLst>
              </a:tr>
            </a:tbl>
          </a:graphicData>
        </a:graphic>
      </p:graphicFrame>
      <p:sp>
        <p:nvSpPr>
          <p:cNvPr id="5" name="Rectangle 1">
            <a:extLst>
              <a:ext uri="{FF2B5EF4-FFF2-40B4-BE49-F238E27FC236}">
                <a16:creationId xmlns:a16="http://schemas.microsoft.com/office/drawing/2014/main" id="{AF57FDFD-99BD-4B2C-BFEA-99A278BFE750}"/>
              </a:ext>
            </a:extLst>
          </p:cNvPr>
          <p:cNvSpPr>
            <a:spLocks noChangeArrowheads="1"/>
          </p:cNvSpPr>
          <p:nvPr/>
        </p:nvSpPr>
        <p:spPr bwMode="auto">
          <a:xfrm>
            <a:off x="383699" y="1280319"/>
            <a:ext cx="619807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4800" algn="l"/>
              </a:tabLst>
              <a:defRPr>
                <a:solidFill>
                  <a:schemeClr val="tx1"/>
                </a:solidFill>
                <a:latin typeface="Arial" panose="020B0604020202020204" pitchFamily="34" charset="0"/>
              </a:defRPr>
            </a:lvl1pPr>
            <a:lvl2pPr eaLnBrk="0" fontAlgn="base" hangingPunct="0">
              <a:spcBef>
                <a:spcPct val="0"/>
              </a:spcBef>
              <a:spcAft>
                <a:spcPct val="0"/>
              </a:spcAft>
              <a:tabLst>
                <a:tab pos="304800" algn="l"/>
              </a:tabLst>
              <a:defRPr>
                <a:solidFill>
                  <a:schemeClr val="tx1"/>
                </a:solidFill>
                <a:latin typeface="Arial" panose="020B0604020202020204" pitchFamily="34" charset="0"/>
              </a:defRPr>
            </a:lvl2pPr>
            <a:lvl3pPr eaLnBrk="0" fontAlgn="base" hangingPunct="0">
              <a:spcBef>
                <a:spcPct val="0"/>
              </a:spcBef>
              <a:spcAft>
                <a:spcPct val="0"/>
              </a:spcAft>
              <a:tabLst>
                <a:tab pos="304800" algn="l"/>
              </a:tabLst>
              <a:defRPr>
                <a:solidFill>
                  <a:schemeClr val="tx1"/>
                </a:solidFill>
                <a:latin typeface="Arial" panose="020B0604020202020204" pitchFamily="34" charset="0"/>
              </a:defRPr>
            </a:lvl3pPr>
            <a:lvl4pPr eaLnBrk="0" fontAlgn="base" hangingPunct="0">
              <a:spcBef>
                <a:spcPct val="0"/>
              </a:spcBef>
              <a:spcAft>
                <a:spcPct val="0"/>
              </a:spcAft>
              <a:tabLst>
                <a:tab pos="304800" algn="l"/>
              </a:tabLst>
              <a:defRPr>
                <a:solidFill>
                  <a:schemeClr val="tx1"/>
                </a:solidFill>
                <a:latin typeface="Arial" panose="020B0604020202020204" pitchFamily="34" charset="0"/>
              </a:defRPr>
            </a:lvl4pPr>
            <a:lvl5pPr eaLnBrk="0" fontAlgn="base" hangingPunct="0">
              <a:spcBef>
                <a:spcPct val="0"/>
              </a:spcBef>
              <a:spcAft>
                <a:spcPct val="0"/>
              </a:spcAft>
              <a:tabLst>
                <a:tab pos="304800" algn="l"/>
              </a:tabLst>
              <a:defRPr>
                <a:solidFill>
                  <a:schemeClr val="tx1"/>
                </a:solidFill>
                <a:latin typeface="Arial" panose="020B0604020202020204" pitchFamily="34" charset="0"/>
              </a:defRPr>
            </a:lvl5pPr>
            <a:lvl6pPr eaLnBrk="0" fontAlgn="base" hangingPunct="0">
              <a:spcBef>
                <a:spcPct val="0"/>
              </a:spcBef>
              <a:spcAft>
                <a:spcPct val="0"/>
              </a:spcAft>
              <a:tabLst>
                <a:tab pos="304800" algn="l"/>
              </a:tabLst>
              <a:defRPr>
                <a:solidFill>
                  <a:schemeClr val="tx1"/>
                </a:solidFill>
                <a:latin typeface="Arial" panose="020B0604020202020204" pitchFamily="34" charset="0"/>
              </a:defRPr>
            </a:lvl6pPr>
            <a:lvl7pPr eaLnBrk="0" fontAlgn="base" hangingPunct="0">
              <a:spcBef>
                <a:spcPct val="0"/>
              </a:spcBef>
              <a:spcAft>
                <a:spcPct val="0"/>
              </a:spcAft>
              <a:tabLst>
                <a:tab pos="304800" algn="l"/>
              </a:tabLst>
              <a:defRPr>
                <a:solidFill>
                  <a:schemeClr val="tx1"/>
                </a:solidFill>
                <a:latin typeface="Arial" panose="020B0604020202020204" pitchFamily="34" charset="0"/>
              </a:defRPr>
            </a:lvl7pPr>
            <a:lvl8pPr eaLnBrk="0" fontAlgn="base" hangingPunct="0">
              <a:spcBef>
                <a:spcPct val="0"/>
              </a:spcBef>
              <a:spcAft>
                <a:spcPct val="0"/>
              </a:spcAft>
              <a:tabLst>
                <a:tab pos="304800" algn="l"/>
              </a:tabLst>
              <a:defRPr>
                <a:solidFill>
                  <a:schemeClr val="tx1"/>
                </a:solidFill>
                <a:latin typeface="Arial" panose="020B0604020202020204" pitchFamily="34" charset="0"/>
              </a:defRPr>
            </a:lvl8pPr>
            <a:lvl9pPr eaLnBrk="0" fontAlgn="base" hangingPunct="0">
              <a:spcBef>
                <a:spcPct val="0"/>
              </a:spcBef>
              <a:spcAft>
                <a:spcPct val="0"/>
              </a:spcAft>
              <a:tabLst>
                <a:tab pos="304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04800" algn="l"/>
              </a:tabLst>
            </a:pPr>
            <a:r>
              <a:rPr kumimoji="0" lang="en-US" altLang="en-US"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submit the filled Enrolment Form and deposit slip to </a:t>
            </a:r>
            <a:r>
              <a:rPr kumimoji="0" lang="en-US" altLang="zh-HK"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our school office. Payment transfer can be done by </a:t>
            </a:r>
            <a:r>
              <a:rPr kumimoji="0" lang="en-US" altLang="zh-HK" sz="1400" b="0" i="0" u="none" strike="noStrike" cap="none" normalizeH="0" baseline="0" dirty="0" err="1">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i</a:t>
            </a:r>
            <a:r>
              <a:rPr kumimoji="0" lang="en-US" altLang="zh-HK"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FPS telephone no. 57208383 ii) or direct deposit to the A/C No. 015-18668-001187 (Bank of East Asia Current A/C) with A/C Name: Think International Kindergarten. We will issue an official receipt once the enrolment is confirmed. (No cash or cheque, please) </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sym typeface="Wingdings" panose="05000000000000000000" pitchFamily="2" charset="2"/>
              </a:rPr>
              <a:t></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a:t>
            </a:r>
          </a:p>
        </p:txBody>
      </p:sp>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65567" y="920771"/>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Nam Cheong</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536919" y="412318"/>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Fun 2025</a:t>
            </a:r>
            <a:endParaRPr lang="en-HK" dirty="0">
              <a:latin typeface="Think" panose="02000500000000000000" pitchFamily="2" charset="0"/>
            </a:endParaRPr>
          </a:p>
        </p:txBody>
      </p:sp>
      <p:cxnSp>
        <p:nvCxnSpPr>
          <p:cNvPr id="11" name="Straight Arrow Connector 10">
            <a:extLst>
              <a:ext uri="{FF2B5EF4-FFF2-40B4-BE49-F238E27FC236}">
                <a16:creationId xmlns:a16="http://schemas.microsoft.com/office/drawing/2014/main" id="{4EDCB32D-3FA1-46E8-AB6F-494C3D25F898}"/>
              </a:ext>
            </a:extLst>
          </p:cNvPr>
          <p:cNvCxnSpPr>
            <a:cxnSpLocks/>
          </p:cNvCxnSpPr>
          <p:nvPr/>
        </p:nvCxnSpPr>
        <p:spPr>
          <a:xfrm>
            <a:off x="167564" y="-57695"/>
            <a:ext cx="0" cy="10002114"/>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Scissors">
            <a:extLst>
              <a:ext uri="{FF2B5EF4-FFF2-40B4-BE49-F238E27FC236}">
                <a16:creationId xmlns:a16="http://schemas.microsoft.com/office/drawing/2014/main" id="{3D7D186F-D7C3-4497-8907-6A6174101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5383">
            <a:off x="-15622" y="814601"/>
            <a:ext cx="438906" cy="438906"/>
          </a:xfrm>
          <a:prstGeom prst="rect">
            <a:avLst/>
          </a:prstGeom>
        </p:spPr>
      </p:pic>
    </p:spTree>
    <p:extLst>
      <p:ext uri="{BB962C8B-B14F-4D97-AF65-F5344CB8AC3E}">
        <p14:creationId xmlns:p14="http://schemas.microsoft.com/office/powerpoint/2010/main" val="177993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6F1AC-34B9-06D7-7586-70133AA243BA}"/>
            </a:ext>
          </a:extLst>
        </p:cNvPr>
        <p:cNvGrpSpPr/>
        <p:nvPr/>
      </p:nvGrpSpPr>
      <p:grpSpPr>
        <a:xfrm>
          <a:off x="0" y="0"/>
          <a:ext cx="0" cy="0"/>
          <a:chOff x="0" y="0"/>
          <a:chExt cx="0" cy="0"/>
        </a:xfrm>
      </p:grpSpPr>
      <p:pic>
        <p:nvPicPr>
          <p:cNvPr id="7" name="圖片 6" descr="一張含有 文字, 海報, 美工圖案, 卡通 的圖片&#10;&#10;AI 產生的內容可能不正確。">
            <a:extLst>
              <a:ext uri="{FF2B5EF4-FFF2-40B4-BE49-F238E27FC236}">
                <a16:creationId xmlns:a16="http://schemas.microsoft.com/office/drawing/2014/main" id="{B07AB651-BB87-5C16-8D6E-1B80ED1E3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144876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891"/>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264430" y="462904"/>
            <a:ext cx="2903167" cy="584775"/>
          </a:xfrm>
          <a:custGeom>
            <a:avLst/>
            <a:gdLst>
              <a:gd name="connsiteX0" fmla="*/ 0 w 2903167"/>
              <a:gd name="connsiteY0" fmla="*/ 0 h 584775"/>
              <a:gd name="connsiteX1" fmla="*/ 522570 w 2903167"/>
              <a:gd name="connsiteY1" fmla="*/ 0 h 584775"/>
              <a:gd name="connsiteX2" fmla="*/ 1016108 w 2903167"/>
              <a:gd name="connsiteY2" fmla="*/ 0 h 584775"/>
              <a:gd name="connsiteX3" fmla="*/ 1538679 w 2903167"/>
              <a:gd name="connsiteY3" fmla="*/ 0 h 584775"/>
              <a:gd name="connsiteX4" fmla="*/ 2090280 w 2903167"/>
              <a:gd name="connsiteY4" fmla="*/ 0 h 584775"/>
              <a:gd name="connsiteX5" fmla="*/ 2903167 w 2903167"/>
              <a:gd name="connsiteY5" fmla="*/ 0 h 584775"/>
              <a:gd name="connsiteX6" fmla="*/ 2903167 w 2903167"/>
              <a:gd name="connsiteY6" fmla="*/ 584775 h 584775"/>
              <a:gd name="connsiteX7" fmla="*/ 2264470 w 2903167"/>
              <a:gd name="connsiteY7" fmla="*/ 584775 h 584775"/>
              <a:gd name="connsiteX8" fmla="*/ 1683837 w 2903167"/>
              <a:gd name="connsiteY8" fmla="*/ 584775 h 584775"/>
              <a:gd name="connsiteX9" fmla="*/ 1161267 w 2903167"/>
              <a:gd name="connsiteY9" fmla="*/ 584775 h 584775"/>
              <a:gd name="connsiteX10" fmla="*/ 609665 w 2903167"/>
              <a:gd name="connsiteY10" fmla="*/ 584775 h 584775"/>
              <a:gd name="connsiteX11" fmla="*/ 0 w 2903167"/>
              <a:gd name="connsiteY11" fmla="*/ 584775 h 584775"/>
              <a:gd name="connsiteX12" fmla="*/ 0 w 2903167"/>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3167" h="584775" fill="none" extrusionOk="0">
                <a:moveTo>
                  <a:pt x="0" y="0"/>
                </a:moveTo>
                <a:cubicBezTo>
                  <a:pt x="193896" y="-10129"/>
                  <a:pt x="271863" y="-23482"/>
                  <a:pt x="522570" y="0"/>
                </a:cubicBezTo>
                <a:cubicBezTo>
                  <a:pt x="773277" y="23482"/>
                  <a:pt x="833435" y="2851"/>
                  <a:pt x="1016108" y="0"/>
                </a:cubicBezTo>
                <a:cubicBezTo>
                  <a:pt x="1198781" y="-2851"/>
                  <a:pt x="1413322" y="1377"/>
                  <a:pt x="1538679" y="0"/>
                </a:cubicBezTo>
                <a:cubicBezTo>
                  <a:pt x="1664036" y="-1377"/>
                  <a:pt x="1931183" y="22463"/>
                  <a:pt x="2090280" y="0"/>
                </a:cubicBezTo>
                <a:cubicBezTo>
                  <a:pt x="2249377" y="-22463"/>
                  <a:pt x="2560617" y="-22753"/>
                  <a:pt x="2903167" y="0"/>
                </a:cubicBezTo>
                <a:cubicBezTo>
                  <a:pt x="2894660" y="193892"/>
                  <a:pt x="2885874" y="392560"/>
                  <a:pt x="2903167" y="584775"/>
                </a:cubicBezTo>
                <a:cubicBezTo>
                  <a:pt x="2754154" y="582351"/>
                  <a:pt x="2523536" y="577353"/>
                  <a:pt x="2264470" y="584775"/>
                </a:cubicBezTo>
                <a:cubicBezTo>
                  <a:pt x="2005404" y="592197"/>
                  <a:pt x="1924773" y="556126"/>
                  <a:pt x="1683837" y="584775"/>
                </a:cubicBezTo>
                <a:cubicBezTo>
                  <a:pt x="1442901" y="613424"/>
                  <a:pt x="1284689" y="605088"/>
                  <a:pt x="1161267" y="584775"/>
                </a:cubicBezTo>
                <a:cubicBezTo>
                  <a:pt x="1037845" y="564463"/>
                  <a:pt x="824296" y="560867"/>
                  <a:pt x="609665" y="584775"/>
                </a:cubicBezTo>
                <a:cubicBezTo>
                  <a:pt x="395034" y="608683"/>
                  <a:pt x="257778" y="575376"/>
                  <a:pt x="0" y="584775"/>
                </a:cubicBezTo>
                <a:cubicBezTo>
                  <a:pt x="-22222" y="311476"/>
                  <a:pt x="-23335" y="220037"/>
                  <a:pt x="0" y="0"/>
                </a:cubicBezTo>
                <a:close/>
              </a:path>
              <a:path w="2903167" h="584775" stroke="0" extrusionOk="0">
                <a:moveTo>
                  <a:pt x="0" y="0"/>
                </a:moveTo>
                <a:cubicBezTo>
                  <a:pt x="160714" y="-12636"/>
                  <a:pt x="455950" y="4123"/>
                  <a:pt x="609665" y="0"/>
                </a:cubicBezTo>
                <a:cubicBezTo>
                  <a:pt x="763380" y="-4123"/>
                  <a:pt x="1018542" y="-4227"/>
                  <a:pt x="1190298" y="0"/>
                </a:cubicBezTo>
                <a:cubicBezTo>
                  <a:pt x="1362054" y="4227"/>
                  <a:pt x="1575122" y="-9453"/>
                  <a:pt x="1770932" y="0"/>
                </a:cubicBezTo>
                <a:cubicBezTo>
                  <a:pt x="1966742" y="9453"/>
                  <a:pt x="2550854" y="-18798"/>
                  <a:pt x="2903167" y="0"/>
                </a:cubicBezTo>
                <a:cubicBezTo>
                  <a:pt x="2913562" y="177521"/>
                  <a:pt x="2879352" y="361841"/>
                  <a:pt x="2903167" y="584775"/>
                </a:cubicBezTo>
                <a:cubicBezTo>
                  <a:pt x="2752985" y="590329"/>
                  <a:pt x="2544967" y="575395"/>
                  <a:pt x="2409629" y="584775"/>
                </a:cubicBezTo>
                <a:cubicBezTo>
                  <a:pt x="2274291" y="594155"/>
                  <a:pt x="2134076" y="562142"/>
                  <a:pt x="1887059" y="584775"/>
                </a:cubicBezTo>
                <a:cubicBezTo>
                  <a:pt x="1640042" y="607409"/>
                  <a:pt x="1596124" y="591741"/>
                  <a:pt x="1306425" y="584775"/>
                </a:cubicBezTo>
                <a:cubicBezTo>
                  <a:pt x="1016726" y="577809"/>
                  <a:pt x="938073" y="597909"/>
                  <a:pt x="667728" y="584775"/>
                </a:cubicBezTo>
                <a:cubicBezTo>
                  <a:pt x="397383" y="571641"/>
                  <a:pt x="296892" y="594093"/>
                  <a:pt x="0" y="584775"/>
                </a:cubicBezTo>
                <a:cubicBezTo>
                  <a:pt x="23068" y="349532"/>
                  <a:pt x="-5074" y="14762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Fun With English</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graphicFrame>
        <p:nvGraphicFramePr>
          <p:cNvPr id="5" name="Table 4">
            <a:extLst>
              <a:ext uri="{FF2B5EF4-FFF2-40B4-BE49-F238E27FC236}">
                <a16:creationId xmlns:a16="http://schemas.microsoft.com/office/drawing/2014/main" id="{DCBFD345-CE50-415D-B7FB-C03721E9E885}"/>
              </a:ext>
            </a:extLst>
          </p:cNvPr>
          <p:cNvGraphicFramePr>
            <a:graphicFrameLocks noGrp="1"/>
          </p:cNvGraphicFramePr>
          <p:nvPr>
            <p:extLst>
              <p:ext uri="{D42A27DB-BD31-4B8C-83A1-F6EECF244321}">
                <p14:modId xmlns:p14="http://schemas.microsoft.com/office/powerpoint/2010/main" val="1231870548"/>
              </p:ext>
            </p:extLst>
          </p:nvPr>
        </p:nvGraphicFramePr>
        <p:xfrm>
          <a:off x="294165" y="2672336"/>
          <a:ext cx="6391688" cy="1599638"/>
        </p:xfrm>
        <a:graphic>
          <a:graphicData uri="http://schemas.openxmlformats.org/drawingml/2006/table">
            <a:tbl>
              <a:tblPr>
                <a:tableStyleId>{8A107856-5554-42FB-B03E-39F5DBC370BA}</a:tableStyleId>
              </a:tblPr>
              <a:tblGrid>
                <a:gridCol w="583808">
                  <a:extLst>
                    <a:ext uri="{9D8B030D-6E8A-4147-A177-3AD203B41FA5}">
                      <a16:colId xmlns:a16="http://schemas.microsoft.com/office/drawing/2014/main" val="2069820113"/>
                    </a:ext>
                  </a:extLst>
                </a:gridCol>
                <a:gridCol w="505799">
                  <a:extLst>
                    <a:ext uri="{9D8B030D-6E8A-4147-A177-3AD203B41FA5}">
                      <a16:colId xmlns:a16="http://schemas.microsoft.com/office/drawing/2014/main" val="2140213649"/>
                    </a:ext>
                  </a:extLst>
                </a:gridCol>
                <a:gridCol w="660558">
                  <a:extLst>
                    <a:ext uri="{9D8B030D-6E8A-4147-A177-3AD203B41FA5}">
                      <a16:colId xmlns:a16="http://schemas.microsoft.com/office/drawing/2014/main" val="1603372164"/>
                    </a:ext>
                  </a:extLst>
                </a:gridCol>
                <a:gridCol w="1242479">
                  <a:extLst>
                    <a:ext uri="{9D8B030D-6E8A-4147-A177-3AD203B41FA5}">
                      <a16:colId xmlns:a16="http://schemas.microsoft.com/office/drawing/2014/main" val="3387492114"/>
                    </a:ext>
                  </a:extLst>
                </a:gridCol>
                <a:gridCol w="1285257">
                  <a:extLst>
                    <a:ext uri="{9D8B030D-6E8A-4147-A177-3AD203B41FA5}">
                      <a16:colId xmlns:a16="http://schemas.microsoft.com/office/drawing/2014/main" val="126494623"/>
                    </a:ext>
                  </a:extLst>
                </a:gridCol>
                <a:gridCol w="638912">
                  <a:extLst>
                    <a:ext uri="{9D8B030D-6E8A-4147-A177-3AD203B41FA5}">
                      <a16:colId xmlns:a16="http://schemas.microsoft.com/office/drawing/2014/main" val="1591435987"/>
                    </a:ext>
                  </a:extLst>
                </a:gridCol>
                <a:gridCol w="1474875">
                  <a:extLst>
                    <a:ext uri="{9D8B030D-6E8A-4147-A177-3AD203B41FA5}">
                      <a16:colId xmlns:a16="http://schemas.microsoft.com/office/drawing/2014/main" val="3679333660"/>
                    </a:ext>
                  </a:extLst>
                </a:gridCol>
              </a:tblGrid>
              <a:tr h="234876">
                <a:tc>
                  <a:txBody>
                    <a:bodyPr/>
                    <a:lstStyle/>
                    <a:p>
                      <a:pPr algn="ctr">
                        <a:lnSpc>
                          <a:spcPts val="1400"/>
                        </a:lnSpc>
                      </a:pPr>
                      <a:r>
                        <a:rPr lang="en-US" sz="1400" kern="0" dirty="0">
                          <a:effectLst/>
                        </a:rPr>
                        <a:t>Code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a:effectLst/>
                        </a:rPr>
                        <a:t>Age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Time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gridSpan="2">
                  <a:txBody>
                    <a:bodyPr/>
                    <a:lstStyle/>
                    <a:p>
                      <a:pPr algn="ctr">
                        <a:lnSpc>
                          <a:spcPts val="1400"/>
                        </a:lnSpc>
                      </a:pPr>
                      <a:r>
                        <a:rPr lang="en-US" sz="1400" kern="0">
                          <a:effectLst/>
                        </a:rPr>
                        <a:t>Fee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hMerge="1">
                  <a:txBody>
                    <a:bodyPr/>
                    <a:lstStyle/>
                    <a:p>
                      <a:endParaRPr lang="en-HK"/>
                    </a:p>
                  </a:txBody>
                  <a:tcPr/>
                </a:tc>
                <a:tc>
                  <a:txBody>
                    <a:bodyPr/>
                    <a:lstStyle/>
                    <a:p>
                      <a:pPr algn="ctr">
                        <a:lnSpc>
                          <a:spcPts val="1400"/>
                        </a:lnSpc>
                      </a:pPr>
                      <a:r>
                        <a:rPr lang="en-US" sz="1400" kern="0" dirty="0">
                          <a:effectLst/>
                        </a:rPr>
                        <a:t>Class Dates </a:t>
                      </a:r>
                    </a:p>
                    <a:p>
                      <a:pPr algn="ctr">
                        <a:lnSpc>
                          <a:spcPts val="1400"/>
                        </a:lnSpc>
                      </a:pPr>
                      <a:r>
                        <a:rPr lang="en-US" sz="1400" kern="0" dirty="0">
                          <a:effectLst/>
                        </a:rPr>
                        <a:t>(3 weeks)</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598290074"/>
                  </a:ext>
                </a:extLst>
              </a:tr>
              <a:tr h="595806">
                <a:tc>
                  <a:txBody>
                    <a:bodyPr/>
                    <a:lstStyle/>
                    <a:p>
                      <a:pPr algn="ctr">
                        <a:lnSpc>
                          <a:spcPts val="1400"/>
                        </a:lnSpc>
                      </a:pPr>
                      <a:r>
                        <a:rPr lang="en-US" sz="1400" kern="0" dirty="0">
                          <a:effectLst/>
                        </a:rPr>
                        <a:t>E1</a:t>
                      </a:r>
                    </a:p>
                  </a:txBody>
                  <a:tcPr marL="15953" marR="15953" marT="0" marB="0" anchor="ctr"/>
                </a:tc>
                <a:tc rowSpan="2">
                  <a:txBody>
                    <a:bodyPr/>
                    <a:lstStyle/>
                    <a:p>
                      <a:pPr algn="just">
                        <a:lnSpc>
                          <a:spcPts val="1400"/>
                        </a:lnSpc>
                      </a:pPr>
                      <a:r>
                        <a:rPr lang="en-US" sz="1400" kern="0" dirty="0">
                          <a:effectLst/>
                        </a:rPr>
                        <a:t>3 to 6</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Monday </a:t>
                      </a:r>
                      <a:endParaRPr lang="en-HK" sz="1800" kern="100" dirty="0">
                        <a:effectLst/>
                      </a:endParaRPr>
                    </a:p>
                    <a:p>
                      <a:pPr algn="ctr">
                        <a:lnSpc>
                          <a:spcPts val="1400"/>
                        </a:lnSpc>
                      </a:pPr>
                      <a:r>
                        <a:rPr lang="en-US" sz="1400" kern="0" dirty="0">
                          <a:effectLst/>
                        </a:rPr>
                        <a:t>to Friday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9:30 a.m.-</a:t>
                      </a:r>
                    </a:p>
                    <a:p>
                      <a:pPr algn="ctr">
                        <a:lnSpc>
                          <a:spcPts val="1400"/>
                        </a:lnSpc>
                      </a:pPr>
                      <a:r>
                        <a:rPr lang="en-US" sz="1400" kern="0" dirty="0">
                          <a:effectLst/>
                        </a:rPr>
                        <a:t>12:00 noon</a:t>
                      </a:r>
                      <a:endParaRPr lang="en-HK" sz="1800" kern="100" dirty="0">
                        <a:effectLst/>
                      </a:endParaRPr>
                    </a:p>
                    <a:p>
                      <a:pPr algn="ctr">
                        <a:lnSpc>
                          <a:spcPts val="1400"/>
                        </a:lnSpc>
                      </a:pPr>
                      <a:r>
                        <a:rPr lang="en-US" sz="1400" kern="0" dirty="0">
                          <a:effectLst/>
                        </a:rPr>
                        <a:t>(A.M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$5500-</a:t>
                      </a:r>
                      <a:endParaRPr lang="en-HK" sz="1400" kern="100" dirty="0">
                        <a:effectLst/>
                      </a:endParaRPr>
                    </a:p>
                    <a:p>
                      <a:pPr algn="ctr">
                        <a:lnSpc>
                          <a:spcPts val="1400"/>
                        </a:lnSpc>
                      </a:pPr>
                      <a:r>
                        <a:rPr lang="en-US" sz="1400" kern="100" dirty="0">
                          <a:effectLst/>
                        </a:rPr>
                        <a:t>(for Think International students only and before the 12</a:t>
                      </a:r>
                      <a:r>
                        <a:rPr lang="en-US" sz="1400" kern="100" baseline="30000" dirty="0">
                          <a:effectLst/>
                        </a:rPr>
                        <a:t>th</a:t>
                      </a:r>
                      <a:r>
                        <a:rPr lang="en-US" sz="1400" kern="100" dirty="0">
                          <a:effectLst/>
                        </a:rPr>
                        <a:t> May)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$6000</a:t>
                      </a:r>
                      <a:endParaRPr lang="en-HK" sz="1400" kern="100" dirty="0">
                        <a:effectLst/>
                      </a:endParaRPr>
                    </a:p>
                    <a:p>
                      <a:pPr algn="ctr">
                        <a:lnSpc>
                          <a:spcPts val="1400"/>
                        </a:lnSpc>
                      </a:pPr>
                      <a:r>
                        <a:rPr lang="en-US" sz="1400" kern="100" dirty="0">
                          <a:effectLst/>
                        </a:rPr>
                        <a:t>(for Others)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4 August (Mon)</a:t>
                      </a:r>
                      <a:endParaRPr kumimoji="0" lang="en-HK" sz="1800" b="0" i="0" u="none" strike="noStrike" kern="100" cap="none" spc="0" normalizeH="0" baseline="0" noProof="0" dirty="0">
                        <a:ln>
                          <a:noFill/>
                        </a:ln>
                        <a:solidFill>
                          <a:prstClr val="black"/>
                        </a:solidFill>
                        <a:effectLst/>
                        <a:uLnTx/>
                        <a:uFillTx/>
                        <a:latin typeface="+mn-lt"/>
                        <a:ea typeface="+mn-ea"/>
                        <a:cs typeface="+mn-cs"/>
                      </a:endParaRPr>
                    </a:p>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to </a:t>
                      </a:r>
                      <a:endParaRPr kumimoji="0" lang="en-HK" sz="1800" b="0" i="0" u="none" strike="noStrike" kern="100" cap="none" spc="0" normalizeH="0" baseline="0" noProof="0" dirty="0">
                        <a:ln>
                          <a:noFill/>
                        </a:ln>
                        <a:solidFill>
                          <a:prstClr val="black"/>
                        </a:solidFill>
                        <a:effectLst/>
                        <a:uLnTx/>
                        <a:uFillTx/>
                        <a:latin typeface="+mn-lt"/>
                        <a:ea typeface="+mn-ea"/>
                        <a:cs typeface="+mn-cs"/>
                      </a:endParaRPr>
                    </a:p>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22 August (Fri)</a:t>
                      </a:r>
                      <a:endParaRPr kumimoji="0" lang="en-HK" sz="18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endParaRPr>
                    </a:p>
                    <a:p>
                      <a:pPr algn="ctr">
                        <a:lnSpc>
                          <a:spcPts val="1800"/>
                        </a:lnSpc>
                      </a:pP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468366112"/>
                  </a:ext>
                </a:extLst>
              </a:tr>
              <a:tr h="644803">
                <a:tc>
                  <a:txBody>
                    <a:bodyPr/>
                    <a:lstStyle/>
                    <a:p>
                      <a:pPr algn="ctr">
                        <a:lnSpc>
                          <a:spcPts val="1400"/>
                        </a:lnSpc>
                      </a:pPr>
                      <a:r>
                        <a:rPr lang="en-US" sz="1400" kern="0" dirty="0">
                          <a:effectLst/>
                        </a:rPr>
                        <a:t>E2</a:t>
                      </a:r>
                    </a:p>
                  </a:txBody>
                  <a:tcPr marL="15953" marR="15953" marT="0" marB="0" anchor="ctr"/>
                </a:tc>
                <a:tc vMerge="1">
                  <a:txBody>
                    <a:bodyPr/>
                    <a:lstStyle/>
                    <a:p>
                      <a:endParaRPr lang="en-HK"/>
                    </a:p>
                  </a:txBody>
                  <a:tcPr/>
                </a:tc>
                <a:tc vMerge="1">
                  <a:txBody>
                    <a:bodyPr/>
                    <a:lstStyle/>
                    <a:p>
                      <a:endParaRPr lang="en-HK"/>
                    </a:p>
                  </a:txBody>
                  <a:tcPr/>
                </a:tc>
                <a:tc>
                  <a:txBody>
                    <a:bodyPr/>
                    <a:lstStyle/>
                    <a:p>
                      <a:pPr algn="ctr">
                        <a:lnSpc>
                          <a:spcPts val="1400"/>
                        </a:lnSpc>
                      </a:pPr>
                      <a:r>
                        <a:rPr lang="en-US" sz="1400" kern="0" dirty="0">
                          <a:effectLst/>
                        </a:rPr>
                        <a:t>1:00 p.m.-</a:t>
                      </a:r>
                    </a:p>
                    <a:p>
                      <a:pPr algn="ctr">
                        <a:lnSpc>
                          <a:spcPts val="1400"/>
                        </a:lnSpc>
                      </a:pPr>
                      <a:r>
                        <a:rPr lang="en-US" sz="1400" kern="0" dirty="0">
                          <a:effectLst/>
                        </a:rPr>
                        <a:t>3:30 p.m.</a:t>
                      </a:r>
                      <a:endParaRPr lang="en-HK" sz="1800" kern="100" dirty="0">
                        <a:effectLst/>
                      </a:endParaRPr>
                    </a:p>
                    <a:p>
                      <a:pPr algn="ctr">
                        <a:lnSpc>
                          <a:spcPts val="1400"/>
                        </a:lnSpc>
                      </a:pPr>
                      <a:r>
                        <a:rPr lang="en-US" sz="1400" kern="0" dirty="0">
                          <a:effectLst/>
                        </a:rPr>
                        <a:t>(P.M.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vMerge="1">
                  <a:txBody>
                    <a:bodyPr/>
                    <a:lstStyle/>
                    <a:p>
                      <a:endParaRPr lang="en-HK"/>
                    </a:p>
                  </a:txBody>
                  <a:tcPr/>
                </a:tc>
                <a:tc vMerge="1">
                  <a:txBody>
                    <a:bodyPr/>
                    <a:lstStyle/>
                    <a:p>
                      <a:endParaRPr lang="en-HK"/>
                    </a:p>
                  </a:txBody>
                  <a:tcPr/>
                </a:tc>
                <a:tc vMerge="1">
                  <a:txBody>
                    <a:bodyPr/>
                    <a:lstStyle/>
                    <a:p>
                      <a:endParaRPr lang="en-HK"/>
                    </a:p>
                  </a:txBody>
                  <a:tcPr/>
                </a:tc>
                <a:extLst>
                  <a:ext uri="{0D108BD9-81ED-4DB2-BD59-A6C34878D82A}">
                    <a16:rowId xmlns:a16="http://schemas.microsoft.com/office/drawing/2014/main" val="1295423939"/>
                  </a:ext>
                </a:extLst>
              </a:tr>
            </a:tbl>
          </a:graphicData>
        </a:graphic>
      </p:graphicFrame>
      <p:sp>
        <p:nvSpPr>
          <p:cNvPr id="6" name="Rectangle 5">
            <a:extLst>
              <a:ext uri="{FF2B5EF4-FFF2-40B4-BE49-F238E27FC236}">
                <a16:creationId xmlns:a16="http://schemas.microsoft.com/office/drawing/2014/main" id="{2082DA5B-3F67-4D6C-879D-184FD9B8A2E9}"/>
              </a:ext>
            </a:extLst>
          </p:cNvPr>
          <p:cNvSpPr/>
          <p:nvPr/>
        </p:nvSpPr>
        <p:spPr>
          <a:xfrm rot="213353">
            <a:off x="3446005" y="4517131"/>
            <a:ext cx="3209533" cy="1077218"/>
          </a:xfrm>
          <a:custGeom>
            <a:avLst/>
            <a:gdLst>
              <a:gd name="connsiteX0" fmla="*/ 0 w 3209533"/>
              <a:gd name="connsiteY0" fmla="*/ 0 h 1077218"/>
              <a:gd name="connsiteX1" fmla="*/ 577716 w 3209533"/>
              <a:gd name="connsiteY1" fmla="*/ 0 h 1077218"/>
              <a:gd name="connsiteX2" fmla="*/ 1187527 w 3209533"/>
              <a:gd name="connsiteY2" fmla="*/ 0 h 1077218"/>
              <a:gd name="connsiteX3" fmla="*/ 1893624 w 3209533"/>
              <a:gd name="connsiteY3" fmla="*/ 0 h 1077218"/>
              <a:gd name="connsiteX4" fmla="*/ 2599722 w 3209533"/>
              <a:gd name="connsiteY4" fmla="*/ 0 h 1077218"/>
              <a:gd name="connsiteX5" fmla="*/ 3209533 w 3209533"/>
              <a:gd name="connsiteY5" fmla="*/ 0 h 1077218"/>
              <a:gd name="connsiteX6" fmla="*/ 3209533 w 3209533"/>
              <a:gd name="connsiteY6" fmla="*/ 560153 h 1077218"/>
              <a:gd name="connsiteX7" fmla="*/ 3209533 w 3209533"/>
              <a:gd name="connsiteY7" fmla="*/ 1077218 h 1077218"/>
              <a:gd name="connsiteX8" fmla="*/ 2631817 w 3209533"/>
              <a:gd name="connsiteY8" fmla="*/ 1077218 h 1077218"/>
              <a:gd name="connsiteX9" fmla="*/ 1925720 w 3209533"/>
              <a:gd name="connsiteY9" fmla="*/ 1077218 h 1077218"/>
              <a:gd name="connsiteX10" fmla="*/ 1251718 w 3209533"/>
              <a:gd name="connsiteY10" fmla="*/ 1077218 h 1077218"/>
              <a:gd name="connsiteX11" fmla="*/ 609811 w 3209533"/>
              <a:gd name="connsiteY11" fmla="*/ 1077218 h 1077218"/>
              <a:gd name="connsiteX12" fmla="*/ 0 w 3209533"/>
              <a:gd name="connsiteY12" fmla="*/ 1077218 h 1077218"/>
              <a:gd name="connsiteX13" fmla="*/ 0 w 3209533"/>
              <a:gd name="connsiteY13" fmla="*/ 570926 h 1077218"/>
              <a:gd name="connsiteX14" fmla="*/ 0 w 320953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533" h="1077218" fill="none" extrusionOk="0">
                <a:moveTo>
                  <a:pt x="0" y="0"/>
                </a:moveTo>
                <a:cubicBezTo>
                  <a:pt x="117881" y="8758"/>
                  <a:pt x="432157" y="4501"/>
                  <a:pt x="577716" y="0"/>
                </a:cubicBezTo>
                <a:cubicBezTo>
                  <a:pt x="723275" y="-4501"/>
                  <a:pt x="1062504" y="12379"/>
                  <a:pt x="1187527" y="0"/>
                </a:cubicBezTo>
                <a:cubicBezTo>
                  <a:pt x="1312550" y="-12379"/>
                  <a:pt x="1669818" y="-19348"/>
                  <a:pt x="1893624" y="0"/>
                </a:cubicBezTo>
                <a:cubicBezTo>
                  <a:pt x="2117430" y="19348"/>
                  <a:pt x="2309705" y="27985"/>
                  <a:pt x="2599722" y="0"/>
                </a:cubicBezTo>
                <a:cubicBezTo>
                  <a:pt x="2889739" y="-27985"/>
                  <a:pt x="2932166" y="-27018"/>
                  <a:pt x="3209533" y="0"/>
                </a:cubicBezTo>
                <a:cubicBezTo>
                  <a:pt x="3224201" y="202113"/>
                  <a:pt x="3232606" y="382260"/>
                  <a:pt x="3209533" y="560153"/>
                </a:cubicBezTo>
                <a:cubicBezTo>
                  <a:pt x="3186460" y="738046"/>
                  <a:pt x="3197222" y="962103"/>
                  <a:pt x="3209533" y="1077218"/>
                </a:cubicBezTo>
                <a:cubicBezTo>
                  <a:pt x="2953422" y="1087105"/>
                  <a:pt x="2893636" y="1081971"/>
                  <a:pt x="2631817" y="1077218"/>
                </a:cubicBezTo>
                <a:cubicBezTo>
                  <a:pt x="2369998" y="1072465"/>
                  <a:pt x="2074525" y="1106213"/>
                  <a:pt x="1925720" y="1077218"/>
                </a:cubicBezTo>
                <a:cubicBezTo>
                  <a:pt x="1776915" y="1048223"/>
                  <a:pt x="1495781" y="1080078"/>
                  <a:pt x="1251718" y="1077218"/>
                </a:cubicBezTo>
                <a:cubicBezTo>
                  <a:pt x="1007655" y="1074358"/>
                  <a:pt x="876655" y="1088261"/>
                  <a:pt x="609811" y="1077218"/>
                </a:cubicBezTo>
                <a:cubicBezTo>
                  <a:pt x="342967" y="1066175"/>
                  <a:pt x="262933" y="1083974"/>
                  <a:pt x="0" y="1077218"/>
                </a:cubicBezTo>
                <a:cubicBezTo>
                  <a:pt x="-9061" y="945191"/>
                  <a:pt x="15499" y="769785"/>
                  <a:pt x="0" y="570926"/>
                </a:cubicBezTo>
                <a:cubicBezTo>
                  <a:pt x="-15499" y="372067"/>
                  <a:pt x="1725" y="170747"/>
                  <a:pt x="0" y="0"/>
                </a:cubicBezTo>
                <a:close/>
              </a:path>
              <a:path w="3209533" h="1077218" stroke="0" extrusionOk="0">
                <a:moveTo>
                  <a:pt x="0" y="0"/>
                </a:moveTo>
                <a:cubicBezTo>
                  <a:pt x="224827" y="10981"/>
                  <a:pt x="340073" y="-9205"/>
                  <a:pt x="674002" y="0"/>
                </a:cubicBezTo>
                <a:cubicBezTo>
                  <a:pt x="1007931" y="9205"/>
                  <a:pt x="1096550" y="-22804"/>
                  <a:pt x="1315909" y="0"/>
                </a:cubicBezTo>
                <a:cubicBezTo>
                  <a:pt x="1535268" y="22804"/>
                  <a:pt x="1652534" y="-8669"/>
                  <a:pt x="1957815" y="0"/>
                </a:cubicBezTo>
                <a:cubicBezTo>
                  <a:pt x="2263096" y="8669"/>
                  <a:pt x="2806025" y="-24425"/>
                  <a:pt x="3209533" y="0"/>
                </a:cubicBezTo>
                <a:cubicBezTo>
                  <a:pt x="3229261" y="223448"/>
                  <a:pt x="3204918" y="400172"/>
                  <a:pt x="3209533" y="560153"/>
                </a:cubicBezTo>
                <a:cubicBezTo>
                  <a:pt x="3214148" y="720134"/>
                  <a:pt x="3194058" y="919229"/>
                  <a:pt x="3209533" y="1077218"/>
                </a:cubicBezTo>
                <a:cubicBezTo>
                  <a:pt x="3081876" y="1059601"/>
                  <a:pt x="2800939" y="1059168"/>
                  <a:pt x="2599722" y="1077218"/>
                </a:cubicBezTo>
                <a:cubicBezTo>
                  <a:pt x="2398505" y="1095268"/>
                  <a:pt x="2261244" y="1104558"/>
                  <a:pt x="1957815" y="1077218"/>
                </a:cubicBezTo>
                <a:cubicBezTo>
                  <a:pt x="1654386" y="1049878"/>
                  <a:pt x="1486716" y="1109195"/>
                  <a:pt x="1251718" y="1077218"/>
                </a:cubicBezTo>
                <a:cubicBezTo>
                  <a:pt x="1016720" y="1045241"/>
                  <a:pt x="909527" y="1072778"/>
                  <a:pt x="577716" y="1077218"/>
                </a:cubicBezTo>
                <a:cubicBezTo>
                  <a:pt x="245905" y="1081658"/>
                  <a:pt x="128400" y="1105185"/>
                  <a:pt x="0" y="1077218"/>
                </a:cubicBezTo>
                <a:cubicBezTo>
                  <a:pt x="19691" y="825923"/>
                  <a:pt x="6022" y="794711"/>
                  <a:pt x="0" y="527837"/>
                </a:cubicBezTo>
                <a:cubicBezTo>
                  <a:pt x="-6022" y="260963"/>
                  <a:pt x="7556" y="258796"/>
                  <a:pt x="0" y="0"/>
                </a:cubicBezTo>
                <a:close/>
              </a:path>
            </a:pathLst>
          </a:custGeom>
          <a:solidFill>
            <a:srgbClr val="CDABE7"/>
          </a:solidFill>
          <a:ln>
            <a:extLst>
              <a:ext uri="{C807C97D-BFC1-408E-A445-0C87EB9F89A2}">
                <ask:lineSketchStyleProps xmlns:ask="http://schemas.microsoft.com/office/drawing/2018/sketchyshapes" sd="521465850">
                  <a:prstGeom prst="rect">
                    <a:avLst/>
                  </a:prstGeom>
                  <ask:type>
                    <ask:lineSketchFreehand/>
                  </ask:type>
                </ask:lineSketchStyleProps>
              </a:ext>
            </a:extLst>
          </a:ln>
          <a:effectLst>
            <a:glow rad="63500">
              <a:schemeClr val="accent4">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Project fun for </a:t>
            </a:r>
          </a:p>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Whole day children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16693" y="1369044"/>
            <a:ext cx="6190457" cy="1600438"/>
          </a:xfrm>
          <a:prstGeom prst="rect">
            <a:avLst/>
          </a:prstGeom>
          <a:noFill/>
        </p:spPr>
        <p:txBody>
          <a:bodyPr wrap="square" rtlCol="0">
            <a:spAutoFit/>
          </a:bodyPr>
          <a:lstStyle/>
          <a:p>
            <a:pPr algn="just">
              <a:lnSpc>
                <a:spcPts val="1920"/>
              </a:lnSpc>
            </a:pPr>
            <a:r>
              <a:rPr lang="en-US" sz="1600" dirty="0">
                <a:latin typeface="Think" panose="02000500000000000000" pitchFamily="2" charset="0"/>
              </a:rPr>
              <a:t>The children will learn songs, rhymes, story telling, art and painting in an English speaking environment. To improve the effectiveness of the class, children may be reassigned to classes of different age groups depending on their English proficiency. Each class is limited to 15 children.</a:t>
            </a:r>
            <a:endParaRPr lang="en-HK" sz="1600" dirty="0">
              <a:latin typeface="Think" panose="02000500000000000000" pitchFamily="2" charset="0"/>
            </a:endParaRPr>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843901" y="1030490"/>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77702" y="5917097"/>
            <a:ext cx="6424614" cy="1846659"/>
          </a:xfrm>
          <a:prstGeom prst="rect">
            <a:avLst/>
          </a:prstGeom>
          <a:noFill/>
        </p:spPr>
        <p:txBody>
          <a:bodyPr wrap="square" rtlCol="0">
            <a:spAutoFit/>
          </a:bodyPr>
          <a:lstStyle/>
          <a:p>
            <a:pPr algn="just"/>
            <a:r>
              <a:rPr lang="en-US" sz="1600" dirty="0">
                <a:latin typeface="Think" panose="02000500000000000000" pitchFamily="2" charset="0"/>
              </a:rPr>
              <a:t>Our Kindergarten provides a whole day summer program. By using a project approach, children can build up their English communication skills. It also allows them to develop their problem solving skills and be creative. Most importantly, the children enjoy the project approach and have fun learning many skills this summer! (</a:t>
            </a:r>
            <a:r>
              <a:rPr lang="en-US" sz="1600" b="1" u="sng" dirty="0">
                <a:latin typeface="Think" panose="02000500000000000000" pitchFamily="2" charset="0"/>
              </a:rPr>
              <a:t>For our UN, Bunnies, Deer, LK &amp; UK students only</a:t>
            </a:r>
            <a:r>
              <a:rPr lang="en-US" sz="1600" b="1" dirty="0">
                <a:latin typeface="Think" panose="02000500000000000000" pitchFamily="2" charset="0"/>
              </a:rPr>
              <a:t>)</a:t>
            </a:r>
            <a:endParaRPr lang="en-HK" sz="1600" b="1"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294165" y="5575266"/>
            <a:ext cx="5581702" cy="338554"/>
          </a:xfrm>
          <a:prstGeom prst="rect">
            <a:avLst/>
          </a:prstGeom>
          <a:noFill/>
        </p:spPr>
        <p:txBody>
          <a:bodyPr wrap="square" rtlCol="0">
            <a:spAutoFit/>
          </a:bodyPr>
          <a:lstStyle/>
          <a:p>
            <a:r>
              <a:rPr lang="en-GB" sz="1600" b="1" dirty="0">
                <a:latin typeface="Think" panose="02000500000000000000" pitchFamily="2" charset="0"/>
              </a:rPr>
              <a:t>Language of Instruction: English + Putonghua</a:t>
            </a:r>
            <a:endParaRPr lang="en-HK" sz="1600" dirty="0">
              <a:latin typeface="Think" panose="02000500000000000000" pitchFamily="2" charset="0"/>
            </a:endParaRPr>
          </a:p>
        </p:txBody>
      </p:sp>
      <p:graphicFrame>
        <p:nvGraphicFramePr>
          <p:cNvPr id="11" name="Table 10">
            <a:extLst>
              <a:ext uri="{FF2B5EF4-FFF2-40B4-BE49-F238E27FC236}">
                <a16:creationId xmlns:a16="http://schemas.microsoft.com/office/drawing/2014/main" id="{1597AF9D-1259-4283-BB49-C503B5B1277A}"/>
              </a:ext>
            </a:extLst>
          </p:cNvPr>
          <p:cNvGraphicFramePr>
            <a:graphicFrameLocks noGrp="1"/>
          </p:cNvGraphicFramePr>
          <p:nvPr>
            <p:extLst>
              <p:ext uri="{D42A27DB-BD31-4B8C-83A1-F6EECF244321}">
                <p14:modId xmlns:p14="http://schemas.microsoft.com/office/powerpoint/2010/main" val="1605195480"/>
              </p:ext>
            </p:extLst>
          </p:nvPr>
        </p:nvGraphicFramePr>
        <p:xfrm>
          <a:off x="177587" y="7441960"/>
          <a:ext cx="6524729" cy="1689093"/>
        </p:xfrm>
        <a:graphic>
          <a:graphicData uri="http://schemas.openxmlformats.org/drawingml/2006/table">
            <a:tbl>
              <a:tblPr>
                <a:tableStyleId>{22838BEF-8BB2-4498-84A7-C5851F593DF1}</a:tableStyleId>
              </a:tblPr>
              <a:tblGrid>
                <a:gridCol w="441664">
                  <a:extLst>
                    <a:ext uri="{9D8B030D-6E8A-4147-A177-3AD203B41FA5}">
                      <a16:colId xmlns:a16="http://schemas.microsoft.com/office/drawing/2014/main" val="1053748658"/>
                    </a:ext>
                  </a:extLst>
                </a:gridCol>
                <a:gridCol w="1159297">
                  <a:extLst>
                    <a:ext uri="{9D8B030D-6E8A-4147-A177-3AD203B41FA5}">
                      <a16:colId xmlns:a16="http://schemas.microsoft.com/office/drawing/2014/main" val="2200036358"/>
                    </a:ext>
                  </a:extLst>
                </a:gridCol>
                <a:gridCol w="608410">
                  <a:extLst>
                    <a:ext uri="{9D8B030D-6E8A-4147-A177-3AD203B41FA5}">
                      <a16:colId xmlns:a16="http://schemas.microsoft.com/office/drawing/2014/main" val="1970545189"/>
                    </a:ext>
                  </a:extLst>
                </a:gridCol>
                <a:gridCol w="706762">
                  <a:extLst>
                    <a:ext uri="{9D8B030D-6E8A-4147-A177-3AD203B41FA5}">
                      <a16:colId xmlns:a16="http://schemas.microsoft.com/office/drawing/2014/main" val="2063324184"/>
                    </a:ext>
                  </a:extLst>
                </a:gridCol>
                <a:gridCol w="993156">
                  <a:extLst>
                    <a:ext uri="{9D8B030D-6E8A-4147-A177-3AD203B41FA5}">
                      <a16:colId xmlns:a16="http://schemas.microsoft.com/office/drawing/2014/main" val="3658383416"/>
                    </a:ext>
                  </a:extLst>
                </a:gridCol>
                <a:gridCol w="1308084">
                  <a:extLst>
                    <a:ext uri="{9D8B030D-6E8A-4147-A177-3AD203B41FA5}">
                      <a16:colId xmlns:a16="http://schemas.microsoft.com/office/drawing/2014/main" val="304135047"/>
                    </a:ext>
                  </a:extLst>
                </a:gridCol>
                <a:gridCol w="1307356">
                  <a:extLst>
                    <a:ext uri="{9D8B030D-6E8A-4147-A177-3AD203B41FA5}">
                      <a16:colId xmlns:a16="http://schemas.microsoft.com/office/drawing/2014/main" val="3141619926"/>
                    </a:ext>
                  </a:extLst>
                </a:gridCol>
              </a:tblGrid>
              <a:tr h="463790">
                <a:tc>
                  <a:txBody>
                    <a:bodyPr/>
                    <a:lstStyle/>
                    <a:p>
                      <a:pPr algn="ctr">
                        <a:lnSpc>
                          <a:spcPts val="15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Language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Class Dates</a:t>
                      </a:r>
                      <a:endParaRPr lang="en-HK" sz="1400" kern="100" dirty="0">
                        <a:effectLst/>
                      </a:endParaRPr>
                    </a:p>
                    <a:p>
                      <a:pPr algn="ctr">
                        <a:lnSpc>
                          <a:spcPts val="1200"/>
                        </a:lnSpc>
                      </a:pPr>
                      <a:r>
                        <a:rPr lang="en-US" sz="1400" kern="0" dirty="0">
                          <a:effectLst/>
                        </a:rPr>
                        <a:t> (3 weeks)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1657498"/>
                  </a:ext>
                </a:extLst>
              </a:tr>
              <a:tr h="1225303">
                <a:tc>
                  <a:txBody>
                    <a:bodyPr/>
                    <a:lstStyle/>
                    <a:p>
                      <a:pPr algn="ctr">
                        <a:lnSpc>
                          <a:spcPts val="1200"/>
                        </a:lnSpc>
                      </a:pPr>
                      <a:r>
                        <a:rPr lang="en-US" sz="1400" kern="0" dirty="0">
                          <a:effectLst/>
                        </a:rPr>
                        <a:t>W1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600"/>
                        </a:lnSpc>
                      </a:pPr>
                      <a:r>
                        <a:rPr lang="en-US" sz="1400" kern="0" dirty="0">
                          <a:effectLst/>
                        </a:rPr>
                        <a:t>Half day in English + </a:t>
                      </a:r>
                    </a:p>
                    <a:p>
                      <a:pPr algn="ctr">
                        <a:lnSpc>
                          <a:spcPts val="1600"/>
                        </a:lnSpc>
                      </a:pPr>
                      <a:r>
                        <a:rPr lang="en-US" sz="1400" kern="0" dirty="0">
                          <a:effectLst/>
                        </a:rPr>
                        <a:t>Half day in</a:t>
                      </a:r>
                    </a:p>
                    <a:p>
                      <a:pPr algn="ctr">
                        <a:lnSpc>
                          <a:spcPts val="1600"/>
                        </a:lnSpc>
                      </a:pPr>
                      <a:r>
                        <a:rPr lang="en-US" sz="1400" kern="0" dirty="0">
                          <a:effectLst/>
                        </a:rPr>
                        <a:t>Putonghua</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Monday </a:t>
                      </a:r>
                      <a:endParaRPr lang="en-HK" sz="1400" kern="100" dirty="0">
                        <a:effectLst/>
                      </a:endParaRPr>
                    </a:p>
                    <a:p>
                      <a:pPr algn="ctr">
                        <a:lnSpc>
                          <a:spcPts val="1200"/>
                        </a:lnSpc>
                      </a:pPr>
                      <a:r>
                        <a:rPr lang="en-US" sz="1400" kern="0" dirty="0">
                          <a:effectLst/>
                        </a:rPr>
                        <a:t>to Friday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dirty="0">
                          <a:effectLst/>
                        </a:rPr>
                        <a:t>9:30 a.m. - 3:30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$9675-</a:t>
                      </a:r>
                      <a:endParaRPr lang="en-HK" sz="1400" kern="100" dirty="0">
                        <a:effectLst/>
                      </a:endParaRPr>
                    </a:p>
                    <a:p>
                      <a:pPr algn="ctr">
                        <a:lnSpc>
                          <a:spcPts val="1400"/>
                        </a:lnSpc>
                      </a:pPr>
                      <a:r>
                        <a:rPr lang="en-US" sz="1400" kern="100" dirty="0">
                          <a:effectLst/>
                        </a:rPr>
                        <a:t>(for Think International students only and before 12</a:t>
                      </a:r>
                      <a:r>
                        <a:rPr lang="en-US" sz="1400" kern="100" baseline="30000" dirty="0">
                          <a:effectLst/>
                        </a:rPr>
                        <a:t>th</a:t>
                      </a:r>
                      <a:r>
                        <a:rPr lang="en-US" sz="1400" kern="100" dirty="0">
                          <a:effectLst/>
                        </a:rPr>
                        <a:t> May)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4 August (Mon)</a:t>
                      </a:r>
                      <a:endParaRPr kumimoji="0" lang="en-HK" sz="1800" b="0" i="0" u="none" strike="noStrike" kern="100" cap="none" spc="0" normalizeH="0" baseline="0" noProof="0" dirty="0">
                        <a:ln>
                          <a:noFill/>
                        </a:ln>
                        <a:solidFill>
                          <a:prstClr val="black"/>
                        </a:solidFill>
                        <a:effectLst/>
                        <a:uLnTx/>
                        <a:uFillTx/>
                        <a:latin typeface="+mn-lt"/>
                        <a:ea typeface="+mn-ea"/>
                        <a:cs typeface="+mn-cs"/>
                      </a:endParaRPr>
                    </a:p>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to </a:t>
                      </a:r>
                      <a:endParaRPr kumimoji="0" lang="en-HK" sz="1800" b="0" i="0" u="none" strike="noStrike" kern="100" cap="none" spc="0" normalizeH="0" baseline="0" noProof="0" dirty="0">
                        <a:ln>
                          <a:noFill/>
                        </a:ln>
                        <a:solidFill>
                          <a:prstClr val="black"/>
                        </a:solidFill>
                        <a:effectLst/>
                        <a:uLnTx/>
                        <a:uFillTx/>
                        <a:latin typeface="+mn-lt"/>
                        <a:ea typeface="+mn-ea"/>
                        <a:cs typeface="+mn-cs"/>
                      </a:endParaRPr>
                    </a:p>
                    <a:p>
                      <a:pPr marL="0" marR="0" lvl="0" indent="0" algn="ctr" defTabSz="514350" rtl="0" eaLnBrk="1" fontAlgn="auto" latinLnBrk="0" hangingPunct="1">
                        <a:lnSpc>
                          <a:spcPts val="18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mn-lt"/>
                          <a:ea typeface="+mn-ea"/>
                          <a:cs typeface="+mn-cs"/>
                        </a:rPr>
                        <a:t>22 August (Fri)</a:t>
                      </a:r>
                      <a:endParaRPr kumimoji="0" lang="en-HK" sz="18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endParaRPr>
                    </a:p>
                    <a:p>
                      <a:pPr marL="0" marR="0" lvl="0" indent="0" algn="ctr" defTabSz="514350" rtl="0" eaLnBrk="1" fontAlgn="auto" latinLnBrk="0" hangingPunct="1">
                        <a:lnSpc>
                          <a:spcPts val="1800"/>
                        </a:lnSpc>
                        <a:spcBef>
                          <a:spcPts val="0"/>
                        </a:spcBef>
                        <a:spcAft>
                          <a:spcPts val="0"/>
                        </a:spcAft>
                        <a:buClrTx/>
                        <a:buSzTx/>
                        <a:buFontTx/>
                        <a:buNone/>
                        <a:tabLst/>
                        <a:defRPr/>
                      </a:pPr>
                      <a:endParaRPr kumimoji="0" lang="en-HK" sz="18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endParaRPr>
                    </a:p>
                    <a:p>
                      <a:pPr algn="ctr">
                        <a:lnSpc>
                          <a:spcPts val="1800"/>
                        </a:lnSpc>
                      </a:pP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4635880"/>
                  </a:ext>
                </a:extLst>
              </a:tr>
            </a:tbl>
          </a:graphicData>
        </a:graphic>
      </p:graphicFrame>
      <p:pic>
        <p:nvPicPr>
          <p:cNvPr id="12" name="Picture 2" descr="Kids with a Lot of School Things | Kids clipart, Happy kids, Kids">
            <a:extLst>
              <a:ext uri="{FF2B5EF4-FFF2-40B4-BE49-F238E27FC236}">
                <a16:creationId xmlns:a16="http://schemas.microsoft.com/office/drawing/2014/main" id="{CE188A4F-495C-47B3-BFC8-01E6B62A5A5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6822" r="172"/>
          <a:stretch/>
        </p:blipFill>
        <p:spPr bwMode="auto">
          <a:xfrm rot="351418">
            <a:off x="447365" y="4498621"/>
            <a:ext cx="2790002" cy="11588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et Of Cartoon School Kids Holding Different | Kids school, Cartoon kids,  Kids vector">
            <a:extLst>
              <a:ext uri="{FF2B5EF4-FFF2-40B4-BE49-F238E27FC236}">
                <a16:creationId xmlns:a16="http://schemas.microsoft.com/office/drawing/2014/main" id="{A408F9EC-745B-482B-B420-198D208F3E44}"/>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31187" t="54245" r="29322" b="3505"/>
          <a:stretch/>
        </p:blipFill>
        <p:spPr bwMode="auto">
          <a:xfrm rot="438235">
            <a:off x="2952136" y="40701"/>
            <a:ext cx="1305394" cy="101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246163" y="990491"/>
            <a:ext cx="3442515" cy="523220"/>
          </a:xfrm>
          <a:custGeom>
            <a:avLst/>
            <a:gdLst>
              <a:gd name="connsiteX0" fmla="*/ 0 w 3442515"/>
              <a:gd name="connsiteY0" fmla="*/ 0 h 523220"/>
              <a:gd name="connsiteX1" fmla="*/ 619653 w 3442515"/>
              <a:gd name="connsiteY1" fmla="*/ 0 h 523220"/>
              <a:gd name="connsiteX2" fmla="*/ 1204880 w 3442515"/>
              <a:gd name="connsiteY2" fmla="*/ 0 h 523220"/>
              <a:gd name="connsiteX3" fmla="*/ 1824533 w 3442515"/>
              <a:gd name="connsiteY3" fmla="*/ 0 h 523220"/>
              <a:gd name="connsiteX4" fmla="*/ 2478611 w 3442515"/>
              <a:gd name="connsiteY4" fmla="*/ 0 h 523220"/>
              <a:gd name="connsiteX5" fmla="*/ 3442515 w 3442515"/>
              <a:gd name="connsiteY5" fmla="*/ 0 h 523220"/>
              <a:gd name="connsiteX6" fmla="*/ 3442515 w 3442515"/>
              <a:gd name="connsiteY6" fmla="*/ 523220 h 523220"/>
              <a:gd name="connsiteX7" fmla="*/ 2685162 w 3442515"/>
              <a:gd name="connsiteY7" fmla="*/ 523220 h 523220"/>
              <a:gd name="connsiteX8" fmla="*/ 1996659 w 3442515"/>
              <a:gd name="connsiteY8" fmla="*/ 523220 h 523220"/>
              <a:gd name="connsiteX9" fmla="*/ 1377006 w 3442515"/>
              <a:gd name="connsiteY9" fmla="*/ 523220 h 523220"/>
              <a:gd name="connsiteX10" fmla="*/ 722928 w 3442515"/>
              <a:gd name="connsiteY10" fmla="*/ 523220 h 523220"/>
              <a:gd name="connsiteX11" fmla="*/ 0 w 3442515"/>
              <a:gd name="connsiteY11" fmla="*/ 523220 h 523220"/>
              <a:gd name="connsiteX12" fmla="*/ 0 w 3442515"/>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2515" h="523220" fill="none" extrusionOk="0">
                <a:moveTo>
                  <a:pt x="0" y="0"/>
                </a:moveTo>
                <a:cubicBezTo>
                  <a:pt x="276952" y="-9524"/>
                  <a:pt x="466527" y="29538"/>
                  <a:pt x="619653" y="0"/>
                </a:cubicBezTo>
                <a:cubicBezTo>
                  <a:pt x="772779" y="-29538"/>
                  <a:pt x="1029197" y="12137"/>
                  <a:pt x="1204880" y="0"/>
                </a:cubicBezTo>
                <a:cubicBezTo>
                  <a:pt x="1380563" y="-12137"/>
                  <a:pt x="1700313" y="29217"/>
                  <a:pt x="1824533" y="0"/>
                </a:cubicBezTo>
                <a:cubicBezTo>
                  <a:pt x="1948753" y="-29217"/>
                  <a:pt x="2167999" y="10168"/>
                  <a:pt x="2478611" y="0"/>
                </a:cubicBezTo>
                <a:cubicBezTo>
                  <a:pt x="2789223" y="-10168"/>
                  <a:pt x="3049296" y="21547"/>
                  <a:pt x="3442515" y="0"/>
                </a:cubicBezTo>
                <a:cubicBezTo>
                  <a:pt x="3422976" y="244441"/>
                  <a:pt x="3439522" y="267493"/>
                  <a:pt x="3442515" y="523220"/>
                </a:cubicBezTo>
                <a:cubicBezTo>
                  <a:pt x="3275855" y="503569"/>
                  <a:pt x="2909718" y="503490"/>
                  <a:pt x="2685162" y="523220"/>
                </a:cubicBezTo>
                <a:cubicBezTo>
                  <a:pt x="2460606" y="542950"/>
                  <a:pt x="2209986" y="550569"/>
                  <a:pt x="1996659" y="523220"/>
                </a:cubicBezTo>
                <a:cubicBezTo>
                  <a:pt x="1783332" y="495871"/>
                  <a:pt x="1622337" y="497600"/>
                  <a:pt x="1377006" y="523220"/>
                </a:cubicBezTo>
                <a:cubicBezTo>
                  <a:pt x="1131675" y="548840"/>
                  <a:pt x="931123" y="502466"/>
                  <a:pt x="722928" y="523220"/>
                </a:cubicBezTo>
                <a:cubicBezTo>
                  <a:pt x="514733" y="543974"/>
                  <a:pt x="161565" y="487374"/>
                  <a:pt x="0" y="523220"/>
                </a:cubicBezTo>
                <a:cubicBezTo>
                  <a:pt x="17216" y="385997"/>
                  <a:pt x="-20286" y="147060"/>
                  <a:pt x="0" y="0"/>
                </a:cubicBezTo>
                <a:close/>
              </a:path>
              <a:path w="3442515" h="523220" stroke="0" extrusionOk="0">
                <a:moveTo>
                  <a:pt x="0" y="0"/>
                </a:moveTo>
                <a:cubicBezTo>
                  <a:pt x="243266" y="-32629"/>
                  <a:pt x="418694" y="-22427"/>
                  <a:pt x="722928" y="0"/>
                </a:cubicBezTo>
                <a:cubicBezTo>
                  <a:pt x="1027162" y="22427"/>
                  <a:pt x="1079014" y="-4898"/>
                  <a:pt x="1411431" y="0"/>
                </a:cubicBezTo>
                <a:cubicBezTo>
                  <a:pt x="1743848" y="4898"/>
                  <a:pt x="1781283" y="-9017"/>
                  <a:pt x="2099934" y="0"/>
                </a:cubicBezTo>
                <a:cubicBezTo>
                  <a:pt x="2418585" y="9017"/>
                  <a:pt x="2934943" y="-60428"/>
                  <a:pt x="3442515" y="0"/>
                </a:cubicBezTo>
                <a:cubicBezTo>
                  <a:pt x="3439435" y="153689"/>
                  <a:pt x="3434404" y="346681"/>
                  <a:pt x="3442515" y="523220"/>
                </a:cubicBezTo>
                <a:cubicBezTo>
                  <a:pt x="3301085" y="544854"/>
                  <a:pt x="3098473" y="533528"/>
                  <a:pt x="2857287" y="523220"/>
                </a:cubicBezTo>
                <a:cubicBezTo>
                  <a:pt x="2616101" y="512912"/>
                  <a:pt x="2463443" y="498308"/>
                  <a:pt x="2237635" y="523220"/>
                </a:cubicBezTo>
                <a:cubicBezTo>
                  <a:pt x="2011827" y="548132"/>
                  <a:pt x="1695439" y="530511"/>
                  <a:pt x="1549132" y="523220"/>
                </a:cubicBezTo>
                <a:cubicBezTo>
                  <a:pt x="1402825" y="515929"/>
                  <a:pt x="1083174" y="555457"/>
                  <a:pt x="791778" y="523220"/>
                </a:cubicBezTo>
                <a:cubicBezTo>
                  <a:pt x="500382" y="490983"/>
                  <a:pt x="329071" y="562114"/>
                  <a:pt x="0" y="523220"/>
                </a:cubicBezTo>
                <a:cubicBezTo>
                  <a:pt x="-3100" y="328514"/>
                  <a:pt x="-14803" y="190853"/>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sz="2800" b="1" dirty="0">
                <a:latin typeface="Curlz MT" panose="04040404050702020202" pitchFamily="82" charset="0"/>
              </a:rPr>
              <a:t>Fun with Taekwondo</a:t>
            </a:r>
            <a:endParaRPr lang="en-HK" sz="2800" dirty="0">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76039" y="2713596"/>
            <a:ext cx="6190457" cy="3050194"/>
          </a:xfrm>
          <a:prstGeom prst="rect">
            <a:avLst/>
          </a:prstGeom>
          <a:noFill/>
        </p:spPr>
        <p:txBody>
          <a:bodyPr wrap="square" rtlCol="0">
            <a:spAutoFit/>
          </a:bodyPr>
          <a:lstStyle/>
          <a:p>
            <a:pPr algn="just">
              <a:lnSpc>
                <a:spcPct val="150000"/>
              </a:lnSpc>
            </a:pPr>
            <a:r>
              <a:rPr lang="en-US" sz="1400" dirty="0">
                <a:latin typeface="Think" panose="02000500000000000000" pitchFamily="2" charset="0"/>
              </a:rPr>
              <a:t>This Taekwondo program aims at enriching children with the spirit of Taekwondo and to providing a strong foundation for character building. Children are encouraged to progress through the belt system: white, yellow, green, blue, red and black so that they can mature physically and spiritually. Examinations will be organized for the children around once per year (subject to the child’s progress). This program is well-structured and well-recognized, so that the children can bridge up to other Taekwondo classes in the future even when they graduate from our Kindergarten.</a:t>
            </a:r>
            <a:endParaRPr lang="en-HK" sz="1400" dirty="0">
              <a:latin typeface="Think" panose="02000500000000000000" pitchFamily="2" charset="0"/>
            </a:endParaRPr>
          </a:p>
          <a:p>
            <a:pPr>
              <a:lnSpc>
                <a:spcPct val="150000"/>
              </a:lnSpc>
            </a:pPr>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2108956" y="1931279"/>
            <a:ext cx="4115279" cy="646331"/>
          </a:xfrm>
          <a:prstGeom prst="rect">
            <a:avLst/>
          </a:prstGeom>
          <a:noFill/>
        </p:spPr>
        <p:txBody>
          <a:bodyPr wrap="square" rtlCol="0">
            <a:spAutoFit/>
          </a:bodyPr>
          <a:lstStyle/>
          <a:p>
            <a:pPr algn="r"/>
            <a:r>
              <a:rPr lang="en-GB" b="1" dirty="0">
                <a:latin typeface="Think" panose="02000500000000000000" pitchFamily="2" charset="0"/>
              </a:rPr>
              <a:t>Language of Instruction: </a:t>
            </a:r>
          </a:p>
          <a:p>
            <a:pPr algn="r"/>
            <a:r>
              <a:rPr lang="en-GB" b="1" dirty="0">
                <a:latin typeface="Think" panose="02000500000000000000" pitchFamily="2" charset="0"/>
              </a:rPr>
              <a:t>Cantonese supplemented with Korean</a:t>
            </a:r>
            <a:endParaRPr lang="en-HK" b="1" dirty="0">
              <a:latin typeface="Think" panose="02000500000000000000" pitchFamily="2" charset="0"/>
            </a:endParaRPr>
          </a:p>
        </p:txBody>
      </p:sp>
      <p:graphicFrame>
        <p:nvGraphicFramePr>
          <p:cNvPr id="2" name="Table 1">
            <a:extLst>
              <a:ext uri="{FF2B5EF4-FFF2-40B4-BE49-F238E27FC236}">
                <a16:creationId xmlns:a16="http://schemas.microsoft.com/office/drawing/2014/main" id="{90B91424-0F5E-4F7B-9F75-74394D127547}"/>
              </a:ext>
            </a:extLst>
          </p:cNvPr>
          <p:cNvGraphicFramePr>
            <a:graphicFrameLocks noGrp="1"/>
          </p:cNvGraphicFramePr>
          <p:nvPr>
            <p:extLst>
              <p:ext uri="{D42A27DB-BD31-4B8C-83A1-F6EECF244321}">
                <p14:modId xmlns:p14="http://schemas.microsoft.com/office/powerpoint/2010/main" val="3625679931"/>
              </p:ext>
            </p:extLst>
          </p:nvPr>
        </p:nvGraphicFramePr>
        <p:xfrm>
          <a:off x="152875" y="5636586"/>
          <a:ext cx="6190457" cy="790467"/>
        </p:xfrm>
        <a:graphic>
          <a:graphicData uri="http://schemas.openxmlformats.org/drawingml/2006/table">
            <a:tbl>
              <a:tblPr>
                <a:tableStyleId>{8A107856-5554-42FB-B03E-39F5DBC370BA}</a:tableStyleId>
              </a:tblPr>
              <a:tblGrid>
                <a:gridCol w="442301">
                  <a:extLst>
                    <a:ext uri="{9D8B030D-6E8A-4147-A177-3AD203B41FA5}">
                      <a16:colId xmlns:a16="http://schemas.microsoft.com/office/drawing/2014/main" val="3577177113"/>
                    </a:ext>
                  </a:extLst>
                </a:gridCol>
                <a:gridCol w="765793">
                  <a:extLst>
                    <a:ext uri="{9D8B030D-6E8A-4147-A177-3AD203B41FA5}">
                      <a16:colId xmlns:a16="http://schemas.microsoft.com/office/drawing/2014/main" val="1996592644"/>
                    </a:ext>
                  </a:extLst>
                </a:gridCol>
                <a:gridCol w="510529">
                  <a:extLst>
                    <a:ext uri="{9D8B030D-6E8A-4147-A177-3AD203B41FA5}">
                      <a16:colId xmlns:a16="http://schemas.microsoft.com/office/drawing/2014/main" val="856976030"/>
                    </a:ext>
                  </a:extLst>
                </a:gridCol>
                <a:gridCol w="1276911">
                  <a:extLst>
                    <a:ext uri="{9D8B030D-6E8A-4147-A177-3AD203B41FA5}">
                      <a16:colId xmlns:a16="http://schemas.microsoft.com/office/drawing/2014/main" val="3841454224"/>
                    </a:ext>
                  </a:extLst>
                </a:gridCol>
                <a:gridCol w="1021646">
                  <a:extLst>
                    <a:ext uri="{9D8B030D-6E8A-4147-A177-3AD203B41FA5}">
                      <a16:colId xmlns:a16="http://schemas.microsoft.com/office/drawing/2014/main" val="679267607"/>
                    </a:ext>
                  </a:extLst>
                </a:gridCol>
                <a:gridCol w="2173277">
                  <a:extLst>
                    <a:ext uri="{9D8B030D-6E8A-4147-A177-3AD203B41FA5}">
                      <a16:colId xmlns:a16="http://schemas.microsoft.com/office/drawing/2014/main" val="1046252763"/>
                    </a:ext>
                  </a:extLst>
                </a:gridCol>
              </a:tblGrid>
              <a:tr h="426327">
                <a:tc>
                  <a:txBody>
                    <a:bodyPr/>
                    <a:lstStyle/>
                    <a:p>
                      <a:pPr algn="ctr">
                        <a:lnSpc>
                          <a:spcPts val="12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Class Dates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835464617"/>
                  </a:ext>
                </a:extLst>
              </a:tr>
              <a:tr h="364140">
                <a:tc>
                  <a:txBody>
                    <a:bodyPr/>
                    <a:lstStyle/>
                    <a:p>
                      <a:pPr algn="ctr">
                        <a:lnSpc>
                          <a:spcPts val="1200"/>
                        </a:lnSpc>
                      </a:pPr>
                      <a:r>
                        <a:rPr lang="en-US" sz="1400" kern="0">
                          <a:effectLst/>
                        </a:rPr>
                        <a:t>T1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2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400"/>
                        </a:lnSpc>
                      </a:pPr>
                      <a:r>
                        <a:rPr lang="en-HK" sz="1400" kern="100" dirty="0">
                          <a:effectLst/>
                          <a:latin typeface="Think" panose="02000500000000000000" pitchFamily="2" charset="0"/>
                          <a:ea typeface="新細明體" panose="02020500000000000000" pitchFamily="18" charset="-120"/>
                          <a:cs typeface="Times New Roman" panose="02020603050405020304" pitchFamily="18" charset="0"/>
                        </a:rPr>
                        <a:t>Mon</a:t>
                      </a:r>
                    </a:p>
                  </a:txBody>
                  <a:tcPr marL="15736" marR="15736" marT="0" marB="0" anchor="ctr"/>
                </a:tc>
                <a:tc>
                  <a:txBody>
                    <a:bodyPr/>
                    <a:lstStyle/>
                    <a:p>
                      <a:pPr algn="ctr">
                        <a:lnSpc>
                          <a:spcPts val="1500"/>
                        </a:lnSpc>
                      </a:pPr>
                      <a:r>
                        <a:rPr lang="en-US" sz="1400" kern="0" dirty="0">
                          <a:effectLst/>
                        </a:rPr>
                        <a:t>3:30pm-4:30pm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$960-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500"/>
                        </a:lnSpc>
                      </a:pP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4, 11, 18, 25 August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924428032"/>
                  </a:ext>
                </a:extLst>
              </a:tr>
            </a:tbl>
          </a:graphicData>
        </a:graphic>
      </p:graphicFrame>
      <p:pic>
        <p:nvPicPr>
          <p:cNvPr id="13" name="Picture 12">
            <a:extLst>
              <a:ext uri="{FF2B5EF4-FFF2-40B4-BE49-F238E27FC236}">
                <a16:creationId xmlns:a16="http://schemas.microsoft.com/office/drawing/2014/main" id="{243FCA57-E659-4720-8D10-A65B6BAE118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54" t="1667" r="-92" b="50626"/>
          <a:stretch/>
        </p:blipFill>
        <p:spPr>
          <a:xfrm rot="252103">
            <a:off x="4007697" y="326897"/>
            <a:ext cx="2473894" cy="1542857"/>
          </a:xfrm>
          <a:prstGeom prst="rect">
            <a:avLst/>
          </a:prstGeom>
        </p:spPr>
      </p:pic>
      <p:pic>
        <p:nvPicPr>
          <p:cNvPr id="16" name="Picture 15">
            <a:extLst>
              <a:ext uri="{FF2B5EF4-FFF2-40B4-BE49-F238E27FC236}">
                <a16:creationId xmlns:a16="http://schemas.microsoft.com/office/drawing/2014/main" id="{F5B63AC7-3CF1-4B5D-8491-307D9C2E0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21" y="6798629"/>
            <a:ext cx="2923158" cy="2571312"/>
          </a:xfrm>
          <a:prstGeom prst="ellipse">
            <a:avLst/>
          </a:prstGeom>
          <a:ln>
            <a:noFill/>
          </a:ln>
          <a:effectLst>
            <a:softEdge rad="112500"/>
          </a:effectLst>
        </p:spPr>
      </p:pic>
    </p:spTree>
    <p:extLst>
      <p:ext uri="{BB962C8B-B14F-4D97-AF65-F5344CB8AC3E}">
        <p14:creationId xmlns:p14="http://schemas.microsoft.com/office/powerpoint/2010/main" val="154193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9F216-4472-CF01-34CB-8DDBA4D8FC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C75681-F077-DE0A-0030-C1A113F66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9" name="Rectangle 8">
            <a:extLst>
              <a:ext uri="{FF2B5EF4-FFF2-40B4-BE49-F238E27FC236}">
                <a16:creationId xmlns:a16="http://schemas.microsoft.com/office/drawing/2014/main" id="{49A22C90-CA06-C045-AFBE-32FA8176A1B5}"/>
              </a:ext>
            </a:extLst>
          </p:cNvPr>
          <p:cNvSpPr/>
          <p:nvPr/>
        </p:nvSpPr>
        <p:spPr>
          <a:xfrm rot="21395573">
            <a:off x="342892" y="799381"/>
            <a:ext cx="3351786" cy="584775"/>
          </a:xfrm>
          <a:custGeom>
            <a:avLst/>
            <a:gdLst>
              <a:gd name="connsiteX0" fmla="*/ 0 w 3351786"/>
              <a:gd name="connsiteY0" fmla="*/ 0 h 584775"/>
              <a:gd name="connsiteX1" fmla="*/ 603321 w 3351786"/>
              <a:gd name="connsiteY1" fmla="*/ 0 h 584775"/>
              <a:gd name="connsiteX2" fmla="*/ 1173125 w 3351786"/>
              <a:gd name="connsiteY2" fmla="*/ 0 h 584775"/>
              <a:gd name="connsiteX3" fmla="*/ 1776447 w 3351786"/>
              <a:gd name="connsiteY3" fmla="*/ 0 h 584775"/>
              <a:gd name="connsiteX4" fmla="*/ 2413286 w 3351786"/>
              <a:gd name="connsiteY4" fmla="*/ 0 h 584775"/>
              <a:gd name="connsiteX5" fmla="*/ 3351786 w 3351786"/>
              <a:gd name="connsiteY5" fmla="*/ 0 h 584775"/>
              <a:gd name="connsiteX6" fmla="*/ 3351786 w 3351786"/>
              <a:gd name="connsiteY6" fmla="*/ 584775 h 584775"/>
              <a:gd name="connsiteX7" fmla="*/ 2614393 w 3351786"/>
              <a:gd name="connsiteY7" fmla="*/ 584775 h 584775"/>
              <a:gd name="connsiteX8" fmla="*/ 1944036 w 3351786"/>
              <a:gd name="connsiteY8" fmla="*/ 584775 h 584775"/>
              <a:gd name="connsiteX9" fmla="*/ 1340714 w 3351786"/>
              <a:gd name="connsiteY9" fmla="*/ 584775 h 584775"/>
              <a:gd name="connsiteX10" fmla="*/ 703875 w 3351786"/>
              <a:gd name="connsiteY10" fmla="*/ 584775 h 584775"/>
              <a:gd name="connsiteX11" fmla="*/ 0 w 3351786"/>
              <a:gd name="connsiteY11" fmla="*/ 584775 h 584775"/>
              <a:gd name="connsiteX12" fmla="*/ 0 w 3351786"/>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1786" h="584775" fill="none" extrusionOk="0">
                <a:moveTo>
                  <a:pt x="0" y="0"/>
                </a:moveTo>
                <a:cubicBezTo>
                  <a:pt x="193239" y="-26494"/>
                  <a:pt x="414101" y="9509"/>
                  <a:pt x="603321" y="0"/>
                </a:cubicBezTo>
                <a:cubicBezTo>
                  <a:pt x="792541" y="-9509"/>
                  <a:pt x="968204" y="23580"/>
                  <a:pt x="1173125" y="0"/>
                </a:cubicBezTo>
                <a:cubicBezTo>
                  <a:pt x="1378046" y="-23580"/>
                  <a:pt x="1629751" y="3419"/>
                  <a:pt x="1776447" y="0"/>
                </a:cubicBezTo>
                <a:cubicBezTo>
                  <a:pt x="1923143" y="-3419"/>
                  <a:pt x="2283514" y="5501"/>
                  <a:pt x="2413286" y="0"/>
                </a:cubicBezTo>
                <a:cubicBezTo>
                  <a:pt x="2543058" y="-5501"/>
                  <a:pt x="2981737" y="4050"/>
                  <a:pt x="3351786" y="0"/>
                </a:cubicBezTo>
                <a:cubicBezTo>
                  <a:pt x="3343279" y="193892"/>
                  <a:pt x="3334493" y="392560"/>
                  <a:pt x="3351786" y="584775"/>
                </a:cubicBezTo>
                <a:cubicBezTo>
                  <a:pt x="3195674" y="583635"/>
                  <a:pt x="2918426" y="570321"/>
                  <a:pt x="2614393" y="584775"/>
                </a:cubicBezTo>
                <a:cubicBezTo>
                  <a:pt x="2310360" y="599229"/>
                  <a:pt x="2276442" y="573207"/>
                  <a:pt x="1944036" y="584775"/>
                </a:cubicBezTo>
                <a:cubicBezTo>
                  <a:pt x="1611630" y="596343"/>
                  <a:pt x="1624974" y="573329"/>
                  <a:pt x="1340714" y="584775"/>
                </a:cubicBezTo>
                <a:cubicBezTo>
                  <a:pt x="1056454" y="596221"/>
                  <a:pt x="907763" y="559235"/>
                  <a:pt x="703875" y="584775"/>
                </a:cubicBezTo>
                <a:cubicBezTo>
                  <a:pt x="499987" y="610315"/>
                  <a:pt x="261734" y="588980"/>
                  <a:pt x="0" y="584775"/>
                </a:cubicBezTo>
                <a:cubicBezTo>
                  <a:pt x="-22222" y="311476"/>
                  <a:pt x="-23335" y="220037"/>
                  <a:pt x="0" y="0"/>
                </a:cubicBezTo>
                <a:close/>
              </a:path>
              <a:path w="3351786" h="584775" stroke="0" extrusionOk="0">
                <a:moveTo>
                  <a:pt x="0" y="0"/>
                </a:moveTo>
                <a:cubicBezTo>
                  <a:pt x="208672" y="18901"/>
                  <a:pt x="417093" y="6812"/>
                  <a:pt x="703875" y="0"/>
                </a:cubicBezTo>
                <a:cubicBezTo>
                  <a:pt x="990657" y="-6812"/>
                  <a:pt x="1218157" y="-21047"/>
                  <a:pt x="1374232" y="0"/>
                </a:cubicBezTo>
                <a:cubicBezTo>
                  <a:pt x="1530307" y="21047"/>
                  <a:pt x="1871337" y="7997"/>
                  <a:pt x="2044589" y="0"/>
                </a:cubicBezTo>
                <a:cubicBezTo>
                  <a:pt x="2217841" y="-7997"/>
                  <a:pt x="2961212" y="-29246"/>
                  <a:pt x="3351786" y="0"/>
                </a:cubicBezTo>
                <a:cubicBezTo>
                  <a:pt x="3362181" y="177521"/>
                  <a:pt x="3327971" y="361841"/>
                  <a:pt x="3351786" y="584775"/>
                </a:cubicBezTo>
                <a:cubicBezTo>
                  <a:pt x="3103262" y="590231"/>
                  <a:pt x="3041081" y="557103"/>
                  <a:pt x="2781982" y="584775"/>
                </a:cubicBezTo>
                <a:cubicBezTo>
                  <a:pt x="2522883" y="612447"/>
                  <a:pt x="2452880" y="570856"/>
                  <a:pt x="2178661" y="584775"/>
                </a:cubicBezTo>
                <a:cubicBezTo>
                  <a:pt x="1904442" y="598694"/>
                  <a:pt x="1670565" y="605118"/>
                  <a:pt x="1508304" y="584775"/>
                </a:cubicBezTo>
                <a:cubicBezTo>
                  <a:pt x="1346043" y="564432"/>
                  <a:pt x="1112199" y="548026"/>
                  <a:pt x="770911" y="584775"/>
                </a:cubicBezTo>
                <a:cubicBezTo>
                  <a:pt x="429623" y="621524"/>
                  <a:pt x="249660" y="550776"/>
                  <a:pt x="0" y="584775"/>
                </a:cubicBezTo>
                <a:cubicBezTo>
                  <a:pt x="23068" y="349532"/>
                  <a:pt x="-5074" y="14762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r>
              <a:rPr lang="en-US" sz="3200" b="1" dirty="0">
                <a:latin typeface="Curlz MT" panose="04040404050702020202" pitchFamily="82" charset="0"/>
              </a:rPr>
              <a:t>Fun with Hip Hop</a:t>
            </a:r>
            <a:endParaRPr lang="en-HK" sz="3200" dirty="0">
              <a:latin typeface="Curlz MT" panose="04040404050702020202" pitchFamily="82" charset="0"/>
            </a:endParaRPr>
          </a:p>
        </p:txBody>
      </p:sp>
      <p:sp>
        <p:nvSpPr>
          <p:cNvPr id="14" name="TextBox 13">
            <a:extLst>
              <a:ext uri="{FF2B5EF4-FFF2-40B4-BE49-F238E27FC236}">
                <a16:creationId xmlns:a16="http://schemas.microsoft.com/office/drawing/2014/main" id="{C085629A-9DF4-B3DB-EED1-6DDB07023624}"/>
              </a:ext>
            </a:extLst>
          </p:cNvPr>
          <p:cNvSpPr txBox="1"/>
          <p:nvPr/>
        </p:nvSpPr>
        <p:spPr>
          <a:xfrm>
            <a:off x="395152" y="2326997"/>
            <a:ext cx="6190457" cy="1674241"/>
          </a:xfrm>
          <a:prstGeom prst="rect">
            <a:avLst/>
          </a:prstGeom>
          <a:noFill/>
        </p:spPr>
        <p:txBody>
          <a:bodyPr wrap="square" rtlCol="0">
            <a:spAutoFit/>
          </a:bodyPr>
          <a:lstStyle/>
          <a:p>
            <a:pPr algn="just">
              <a:lnSpc>
                <a:spcPct val="150000"/>
              </a:lnSpc>
              <a:spcAft>
                <a:spcPts val="1000"/>
              </a:spcAft>
            </a:pPr>
            <a:r>
              <a:rPr lang="en-US" sz="1400" dirty="0">
                <a:solidFill>
                  <a:srgbClr val="000000"/>
                </a:solidFill>
                <a:effectLst/>
                <a:latin typeface="Comic Sans MS" panose="030F0702030302020204" pitchFamily="66" charset="0"/>
                <a:ea typeface="SimSun" panose="02010600030101010101" pitchFamily="2" charset="-122"/>
                <a:cs typeface="Times New Roman" panose="02020603050405020304" pitchFamily="18" charset="0"/>
              </a:rPr>
              <a:t>Hip Hop dance is corporates old and new dance moves and styles like break dancing, popping, crumping and even traditional jazz moves. A large part of hip hop dance is creativity and improvisation and just letting the music move you. This is a great way to encourage creativity and expression through dance classes for children. </a:t>
            </a:r>
            <a:endParaRPr lang="en-HK"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5" name="TextBox 14">
            <a:extLst>
              <a:ext uri="{FF2B5EF4-FFF2-40B4-BE49-F238E27FC236}">
                <a16:creationId xmlns:a16="http://schemas.microsoft.com/office/drawing/2014/main" id="{728F6792-68CF-D766-C5E3-985E9750E8E0}"/>
              </a:ext>
            </a:extLst>
          </p:cNvPr>
          <p:cNvSpPr txBox="1"/>
          <p:nvPr/>
        </p:nvSpPr>
        <p:spPr>
          <a:xfrm>
            <a:off x="2596734" y="1729912"/>
            <a:ext cx="3549736"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r>
              <a:rPr lang="en-GB" sz="1600" dirty="0">
                <a:latin typeface="Think" panose="02000500000000000000" pitchFamily="2" charset="0"/>
              </a:rPr>
              <a:t> </a:t>
            </a:r>
            <a:endParaRPr lang="en-HK" sz="1600" dirty="0">
              <a:latin typeface="Think" panose="02000500000000000000" pitchFamily="2" charset="0"/>
            </a:endParaRPr>
          </a:p>
        </p:txBody>
      </p:sp>
      <p:graphicFrame>
        <p:nvGraphicFramePr>
          <p:cNvPr id="17" name="Table 16">
            <a:extLst>
              <a:ext uri="{FF2B5EF4-FFF2-40B4-BE49-F238E27FC236}">
                <a16:creationId xmlns:a16="http://schemas.microsoft.com/office/drawing/2014/main" id="{12B9B519-62E7-7B66-16C4-AEC5A3C8BACC}"/>
              </a:ext>
            </a:extLst>
          </p:cNvPr>
          <p:cNvGraphicFramePr>
            <a:graphicFrameLocks noGrp="1"/>
          </p:cNvGraphicFramePr>
          <p:nvPr>
            <p:extLst>
              <p:ext uri="{D42A27DB-BD31-4B8C-83A1-F6EECF244321}">
                <p14:modId xmlns:p14="http://schemas.microsoft.com/office/powerpoint/2010/main" val="2953325772"/>
              </p:ext>
            </p:extLst>
          </p:nvPr>
        </p:nvGraphicFramePr>
        <p:xfrm>
          <a:off x="395152" y="4636117"/>
          <a:ext cx="6323806" cy="705668"/>
        </p:xfrm>
        <a:graphic>
          <a:graphicData uri="http://schemas.openxmlformats.org/drawingml/2006/table">
            <a:tbl>
              <a:tblPr>
                <a:tableStyleId>{8A107856-5554-42FB-B03E-39F5DBC370BA}</a:tableStyleId>
              </a:tblPr>
              <a:tblGrid>
                <a:gridCol w="471150">
                  <a:extLst>
                    <a:ext uri="{9D8B030D-6E8A-4147-A177-3AD203B41FA5}">
                      <a16:colId xmlns:a16="http://schemas.microsoft.com/office/drawing/2014/main" val="3151805517"/>
                    </a:ext>
                  </a:extLst>
                </a:gridCol>
                <a:gridCol w="772658">
                  <a:extLst>
                    <a:ext uri="{9D8B030D-6E8A-4147-A177-3AD203B41FA5}">
                      <a16:colId xmlns:a16="http://schemas.microsoft.com/office/drawing/2014/main" val="2456921821"/>
                    </a:ext>
                  </a:extLst>
                </a:gridCol>
                <a:gridCol w="1028700">
                  <a:extLst>
                    <a:ext uri="{9D8B030D-6E8A-4147-A177-3AD203B41FA5}">
                      <a16:colId xmlns:a16="http://schemas.microsoft.com/office/drawing/2014/main" val="1458377936"/>
                    </a:ext>
                  </a:extLst>
                </a:gridCol>
                <a:gridCol w="1257300">
                  <a:extLst>
                    <a:ext uri="{9D8B030D-6E8A-4147-A177-3AD203B41FA5}">
                      <a16:colId xmlns:a16="http://schemas.microsoft.com/office/drawing/2014/main" val="3715772389"/>
                    </a:ext>
                  </a:extLst>
                </a:gridCol>
                <a:gridCol w="656802">
                  <a:extLst>
                    <a:ext uri="{9D8B030D-6E8A-4147-A177-3AD203B41FA5}">
                      <a16:colId xmlns:a16="http://schemas.microsoft.com/office/drawing/2014/main" val="103197889"/>
                    </a:ext>
                  </a:extLst>
                </a:gridCol>
                <a:gridCol w="2137196">
                  <a:extLst>
                    <a:ext uri="{9D8B030D-6E8A-4147-A177-3AD203B41FA5}">
                      <a16:colId xmlns:a16="http://schemas.microsoft.com/office/drawing/2014/main" val="1622079223"/>
                    </a:ext>
                  </a:extLst>
                </a:gridCol>
              </a:tblGrid>
              <a:tr h="302883">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extLst>
                  <a:ext uri="{0D108BD9-81ED-4DB2-BD59-A6C34878D82A}">
                    <a16:rowId xmlns:a16="http://schemas.microsoft.com/office/drawing/2014/main" val="1259307846"/>
                  </a:ext>
                </a:extLst>
              </a:tr>
              <a:tr h="402785">
                <a:tc>
                  <a:txBody>
                    <a:bodyPr/>
                    <a:lstStyle/>
                    <a:p>
                      <a:pPr algn="ctr"/>
                      <a:r>
                        <a:rPr lang="en-US" sz="1400" kern="0" dirty="0">
                          <a:effectLst/>
                        </a:rPr>
                        <a:t>H1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Tue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3:30pm-4:15pm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$960-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5, 12, 19, 26 August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3160007266"/>
                  </a:ext>
                </a:extLst>
              </a:tr>
            </a:tbl>
          </a:graphicData>
        </a:graphic>
      </p:graphicFrame>
      <p:pic>
        <p:nvPicPr>
          <p:cNvPr id="18" name="圖片 9">
            <a:extLst>
              <a:ext uri="{FF2B5EF4-FFF2-40B4-BE49-F238E27FC236}">
                <a16:creationId xmlns:a16="http://schemas.microsoft.com/office/drawing/2014/main" id="{4E030244-6FD7-C4A2-A521-A03135120C78}"/>
              </a:ext>
            </a:extLst>
          </p:cNvPr>
          <p:cNvPicPr>
            <a:picLocks noChangeAspect="1"/>
          </p:cNvPicPr>
          <p:nvPr/>
        </p:nvPicPr>
        <p:blipFill>
          <a:blip r:embed="rId3"/>
          <a:stretch>
            <a:fillRect/>
          </a:stretch>
        </p:blipFill>
        <p:spPr>
          <a:xfrm>
            <a:off x="1022603" y="5858848"/>
            <a:ext cx="4812793" cy="2988590"/>
          </a:xfrm>
          <a:prstGeom prst="rect">
            <a:avLst/>
          </a:prstGeom>
        </p:spPr>
      </p:pic>
      <p:pic>
        <p:nvPicPr>
          <p:cNvPr id="5" name="圖片 4">
            <a:extLst>
              <a:ext uri="{FF2B5EF4-FFF2-40B4-BE49-F238E27FC236}">
                <a16:creationId xmlns:a16="http://schemas.microsoft.com/office/drawing/2014/main" id="{14E43590-D1B7-5E88-2BC0-3F7361433C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294227">
            <a:off x="3881423" y="154983"/>
            <a:ext cx="3028950" cy="1514475"/>
          </a:xfrm>
          <a:prstGeom prst="rect">
            <a:avLst/>
          </a:prstGeom>
        </p:spPr>
      </p:pic>
    </p:spTree>
    <p:extLst>
      <p:ext uri="{BB962C8B-B14F-4D97-AF65-F5344CB8AC3E}">
        <p14:creationId xmlns:p14="http://schemas.microsoft.com/office/powerpoint/2010/main" val="289395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57"/>
            <a:ext cx="6858000" cy="9906000"/>
          </a:xfrm>
          <a:prstGeom prst="rect">
            <a:avLst/>
          </a:prstGeom>
        </p:spPr>
      </p:pic>
      <p:sp>
        <p:nvSpPr>
          <p:cNvPr id="6" name="Rectangle 5">
            <a:extLst>
              <a:ext uri="{FF2B5EF4-FFF2-40B4-BE49-F238E27FC236}">
                <a16:creationId xmlns:a16="http://schemas.microsoft.com/office/drawing/2014/main" id="{2082DA5B-3F67-4D6C-879D-184FD9B8A2E9}"/>
              </a:ext>
            </a:extLst>
          </p:cNvPr>
          <p:cNvSpPr/>
          <p:nvPr/>
        </p:nvSpPr>
        <p:spPr>
          <a:xfrm rot="20982597">
            <a:off x="360838" y="959539"/>
            <a:ext cx="2946961" cy="707886"/>
          </a:xfrm>
          <a:custGeom>
            <a:avLst/>
            <a:gdLst>
              <a:gd name="connsiteX0" fmla="*/ 0 w 2946961"/>
              <a:gd name="connsiteY0" fmla="*/ 0 h 707886"/>
              <a:gd name="connsiteX1" fmla="*/ 530453 w 2946961"/>
              <a:gd name="connsiteY1" fmla="*/ 0 h 707886"/>
              <a:gd name="connsiteX2" fmla="*/ 1090376 w 2946961"/>
              <a:gd name="connsiteY2" fmla="*/ 0 h 707886"/>
              <a:gd name="connsiteX3" fmla="*/ 1738707 w 2946961"/>
              <a:gd name="connsiteY3" fmla="*/ 0 h 707886"/>
              <a:gd name="connsiteX4" fmla="*/ 2387038 w 2946961"/>
              <a:gd name="connsiteY4" fmla="*/ 0 h 707886"/>
              <a:gd name="connsiteX5" fmla="*/ 2946961 w 2946961"/>
              <a:gd name="connsiteY5" fmla="*/ 0 h 707886"/>
              <a:gd name="connsiteX6" fmla="*/ 2946961 w 2946961"/>
              <a:gd name="connsiteY6" fmla="*/ 368101 h 707886"/>
              <a:gd name="connsiteX7" fmla="*/ 2946961 w 2946961"/>
              <a:gd name="connsiteY7" fmla="*/ 707886 h 707886"/>
              <a:gd name="connsiteX8" fmla="*/ 2416508 w 2946961"/>
              <a:gd name="connsiteY8" fmla="*/ 707886 h 707886"/>
              <a:gd name="connsiteX9" fmla="*/ 1768177 w 2946961"/>
              <a:gd name="connsiteY9" fmla="*/ 707886 h 707886"/>
              <a:gd name="connsiteX10" fmla="*/ 1149315 w 2946961"/>
              <a:gd name="connsiteY10" fmla="*/ 707886 h 707886"/>
              <a:gd name="connsiteX11" fmla="*/ 559923 w 2946961"/>
              <a:gd name="connsiteY11" fmla="*/ 707886 h 707886"/>
              <a:gd name="connsiteX12" fmla="*/ 0 w 2946961"/>
              <a:gd name="connsiteY12" fmla="*/ 707886 h 707886"/>
              <a:gd name="connsiteX13" fmla="*/ 0 w 2946961"/>
              <a:gd name="connsiteY13" fmla="*/ 375180 h 707886"/>
              <a:gd name="connsiteX14" fmla="*/ 0 w 2946961"/>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961" h="707886" fill="none" extrusionOk="0">
                <a:moveTo>
                  <a:pt x="0" y="0"/>
                </a:moveTo>
                <a:cubicBezTo>
                  <a:pt x="160073" y="-22555"/>
                  <a:pt x="321345" y="-12151"/>
                  <a:pt x="530453" y="0"/>
                </a:cubicBezTo>
                <a:cubicBezTo>
                  <a:pt x="739561" y="12151"/>
                  <a:pt x="812993" y="-18097"/>
                  <a:pt x="1090376" y="0"/>
                </a:cubicBezTo>
                <a:cubicBezTo>
                  <a:pt x="1367759" y="18097"/>
                  <a:pt x="1511036" y="24799"/>
                  <a:pt x="1738707" y="0"/>
                </a:cubicBezTo>
                <a:cubicBezTo>
                  <a:pt x="1966378" y="-24799"/>
                  <a:pt x="2251148" y="-11131"/>
                  <a:pt x="2387038" y="0"/>
                </a:cubicBezTo>
                <a:cubicBezTo>
                  <a:pt x="2522928" y="11131"/>
                  <a:pt x="2805883" y="11891"/>
                  <a:pt x="2946961" y="0"/>
                </a:cubicBezTo>
                <a:cubicBezTo>
                  <a:pt x="2954441" y="91637"/>
                  <a:pt x="2957294" y="227482"/>
                  <a:pt x="2946961" y="368101"/>
                </a:cubicBezTo>
                <a:cubicBezTo>
                  <a:pt x="2936628" y="508720"/>
                  <a:pt x="2948404" y="573633"/>
                  <a:pt x="2946961" y="707886"/>
                </a:cubicBezTo>
                <a:cubicBezTo>
                  <a:pt x="2788706" y="719185"/>
                  <a:pt x="2555143" y="731595"/>
                  <a:pt x="2416508" y="707886"/>
                </a:cubicBezTo>
                <a:cubicBezTo>
                  <a:pt x="2277873" y="684177"/>
                  <a:pt x="1938933" y="736476"/>
                  <a:pt x="1768177" y="707886"/>
                </a:cubicBezTo>
                <a:cubicBezTo>
                  <a:pt x="1597421" y="679296"/>
                  <a:pt x="1351958" y="698718"/>
                  <a:pt x="1149315" y="707886"/>
                </a:cubicBezTo>
                <a:cubicBezTo>
                  <a:pt x="946672" y="717054"/>
                  <a:pt x="765970" y="717839"/>
                  <a:pt x="559923" y="707886"/>
                </a:cubicBezTo>
                <a:cubicBezTo>
                  <a:pt x="353876" y="697933"/>
                  <a:pt x="211317" y="681259"/>
                  <a:pt x="0" y="707886"/>
                </a:cubicBezTo>
                <a:cubicBezTo>
                  <a:pt x="-11939" y="550781"/>
                  <a:pt x="-14755" y="453956"/>
                  <a:pt x="0" y="375180"/>
                </a:cubicBezTo>
                <a:cubicBezTo>
                  <a:pt x="14755" y="296404"/>
                  <a:pt x="16243" y="182263"/>
                  <a:pt x="0" y="0"/>
                </a:cubicBezTo>
                <a:close/>
              </a:path>
              <a:path w="2946961" h="707886" stroke="0" extrusionOk="0">
                <a:moveTo>
                  <a:pt x="0" y="0"/>
                </a:moveTo>
                <a:cubicBezTo>
                  <a:pt x="135576" y="14972"/>
                  <a:pt x="393855" y="10921"/>
                  <a:pt x="618862" y="0"/>
                </a:cubicBezTo>
                <a:cubicBezTo>
                  <a:pt x="843869" y="-10921"/>
                  <a:pt x="1038504" y="27837"/>
                  <a:pt x="1208254" y="0"/>
                </a:cubicBezTo>
                <a:cubicBezTo>
                  <a:pt x="1378004" y="-27837"/>
                  <a:pt x="1609090" y="10075"/>
                  <a:pt x="1797646" y="0"/>
                </a:cubicBezTo>
                <a:cubicBezTo>
                  <a:pt x="1986202" y="-10075"/>
                  <a:pt x="2631709" y="-50762"/>
                  <a:pt x="2946961" y="0"/>
                </a:cubicBezTo>
                <a:cubicBezTo>
                  <a:pt x="2960211" y="133355"/>
                  <a:pt x="2933521" y="245580"/>
                  <a:pt x="2946961" y="368101"/>
                </a:cubicBezTo>
                <a:cubicBezTo>
                  <a:pt x="2960401" y="490622"/>
                  <a:pt x="2953537" y="563451"/>
                  <a:pt x="2946961" y="707886"/>
                </a:cubicBezTo>
                <a:cubicBezTo>
                  <a:pt x="2713125" y="688361"/>
                  <a:pt x="2611602" y="725471"/>
                  <a:pt x="2387038" y="707886"/>
                </a:cubicBezTo>
                <a:cubicBezTo>
                  <a:pt x="2162474" y="690301"/>
                  <a:pt x="2082407" y="698027"/>
                  <a:pt x="1797646" y="707886"/>
                </a:cubicBezTo>
                <a:cubicBezTo>
                  <a:pt x="1512885" y="717745"/>
                  <a:pt x="1378785" y="690065"/>
                  <a:pt x="1149315" y="707886"/>
                </a:cubicBezTo>
                <a:cubicBezTo>
                  <a:pt x="919845" y="725707"/>
                  <a:pt x="654652" y="725252"/>
                  <a:pt x="530453" y="707886"/>
                </a:cubicBezTo>
                <a:cubicBezTo>
                  <a:pt x="406254" y="690520"/>
                  <a:pt x="170400" y="704365"/>
                  <a:pt x="0" y="707886"/>
                </a:cubicBezTo>
                <a:cubicBezTo>
                  <a:pt x="14792" y="615652"/>
                  <a:pt x="14986" y="461191"/>
                  <a:pt x="0" y="346864"/>
                </a:cubicBezTo>
                <a:cubicBezTo>
                  <a:pt x="-14986" y="232537"/>
                  <a:pt x="17310" y="96072"/>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r>
              <a:rPr lang="en-US" sz="4000" b="1" dirty="0">
                <a:latin typeface="Curlz MT" panose="04040404050702020202" pitchFamily="82" charset="0"/>
              </a:rPr>
              <a:t>Fun with Art</a:t>
            </a:r>
            <a:endParaRPr lang="en-HK" sz="4000" dirty="0">
              <a:latin typeface="Curlz MT" panose="04040404050702020202" pitchFamily="82" charset="0"/>
            </a:endParaRPr>
          </a:p>
        </p:txBody>
      </p:sp>
      <p:sp>
        <p:nvSpPr>
          <p:cNvPr id="10" name="TextBox 9">
            <a:extLst>
              <a:ext uri="{FF2B5EF4-FFF2-40B4-BE49-F238E27FC236}">
                <a16:creationId xmlns:a16="http://schemas.microsoft.com/office/drawing/2014/main" id="{EC5C0F72-762A-43A8-8A0D-C30F71EEFB22}"/>
              </a:ext>
            </a:extLst>
          </p:cNvPr>
          <p:cNvSpPr txBox="1"/>
          <p:nvPr/>
        </p:nvSpPr>
        <p:spPr>
          <a:xfrm>
            <a:off x="1668687" y="2110068"/>
            <a:ext cx="4741922" cy="400110"/>
          </a:xfrm>
          <a:prstGeom prst="rect">
            <a:avLst/>
          </a:prstGeom>
          <a:noFill/>
        </p:spPr>
        <p:txBody>
          <a:bodyPr wrap="square" rtlCol="0">
            <a:spAutoFit/>
          </a:bodyPr>
          <a:lstStyle/>
          <a:p>
            <a:r>
              <a:rPr lang="en-GB" sz="2000" b="1" dirty="0">
                <a:latin typeface="Think" panose="02000500000000000000" pitchFamily="2" charset="0"/>
              </a:rPr>
              <a:t>Language of Instruction: Cantone</a:t>
            </a:r>
            <a:r>
              <a:rPr lang="en-GB" b="1" dirty="0">
                <a:latin typeface="Think" panose="02000500000000000000" pitchFamily="2" charset="0"/>
              </a:rPr>
              <a:t>se</a:t>
            </a:r>
            <a:endParaRPr lang="en-HK" b="1" dirty="0">
              <a:latin typeface="Think" panose="02000500000000000000" pitchFamily="2" charset="0"/>
            </a:endParaRPr>
          </a:p>
        </p:txBody>
      </p:sp>
      <p:graphicFrame>
        <p:nvGraphicFramePr>
          <p:cNvPr id="12" name="Table 11">
            <a:extLst>
              <a:ext uri="{FF2B5EF4-FFF2-40B4-BE49-F238E27FC236}">
                <a16:creationId xmlns:a16="http://schemas.microsoft.com/office/drawing/2014/main" id="{8E50A480-2A37-4210-826D-CD89DE186404}"/>
              </a:ext>
            </a:extLst>
          </p:cNvPr>
          <p:cNvGraphicFramePr>
            <a:graphicFrameLocks noGrp="1"/>
          </p:cNvGraphicFramePr>
          <p:nvPr>
            <p:extLst>
              <p:ext uri="{D42A27DB-BD31-4B8C-83A1-F6EECF244321}">
                <p14:modId xmlns:p14="http://schemas.microsoft.com/office/powerpoint/2010/main" val="262872331"/>
              </p:ext>
            </p:extLst>
          </p:nvPr>
        </p:nvGraphicFramePr>
        <p:xfrm>
          <a:off x="261874" y="4828751"/>
          <a:ext cx="6269674" cy="1767292"/>
        </p:xfrm>
        <a:graphic>
          <a:graphicData uri="http://schemas.openxmlformats.org/drawingml/2006/table">
            <a:tbl>
              <a:tblPr>
                <a:tableStyleId>{22838BEF-8BB2-4498-84A7-C5851F593DF1}</a:tableStyleId>
              </a:tblPr>
              <a:tblGrid>
                <a:gridCol w="556736">
                  <a:extLst>
                    <a:ext uri="{9D8B030D-6E8A-4147-A177-3AD203B41FA5}">
                      <a16:colId xmlns:a16="http://schemas.microsoft.com/office/drawing/2014/main" val="1388667592"/>
                    </a:ext>
                  </a:extLst>
                </a:gridCol>
                <a:gridCol w="546100">
                  <a:extLst>
                    <a:ext uri="{9D8B030D-6E8A-4147-A177-3AD203B41FA5}">
                      <a16:colId xmlns:a16="http://schemas.microsoft.com/office/drawing/2014/main" val="3315179164"/>
                    </a:ext>
                  </a:extLst>
                </a:gridCol>
                <a:gridCol w="901700">
                  <a:extLst>
                    <a:ext uri="{9D8B030D-6E8A-4147-A177-3AD203B41FA5}">
                      <a16:colId xmlns:a16="http://schemas.microsoft.com/office/drawing/2014/main" val="2826305366"/>
                    </a:ext>
                  </a:extLst>
                </a:gridCol>
                <a:gridCol w="1333500">
                  <a:extLst>
                    <a:ext uri="{9D8B030D-6E8A-4147-A177-3AD203B41FA5}">
                      <a16:colId xmlns:a16="http://schemas.microsoft.com/office/drawing/2014/main" val="2037980367"/>
                    </a:ext>
                  </a:extLst>
                </a:gridCol>
                <a:gridCol w="609483">
                  <a:extLst>
                    <a:ext uri="{9D8B030D-6E8A-4147-A177-3AD203B41FA5}">
                      <a16:colId xmlns:a16="http://schemas.microsoft.com/office/drawing/2014/main" val="1366732801"/>
                    </a:ext>
                  </a:extLst>
                </a:gridCol>
                <a:gridCol w="2322155">
                  <a:extLst>
                    <a:ext uri="{9D8B030D-6E8A-4147-A177-3AD203B41FA5}">
                      <a16:colId xmlns:a16="http://schemas.microsoft.com/office/drawing/2014/main" val="4118488193"/>
                    </a:ext>
                  </a:extLst>
                </a:gridCol>
              </a:tblGrid>
              <a:tr h="477648">
                <a:tc>
                  <a:txBody>
                    <a:bodyPr/>
                    <a:lstStyle/>
                    <a:p>
                      <a:pPr algn="ctr">
                        <a:lnSpc>
                          <a:spcPts val="1400"/>
                        </a:lnSpc>
                      </a:pPr>
                      <a:r>
                        <a:rPr lang="en-US" sz="1400" kern="0" dirty="0">
                          <a:effectLst/>
                        </a:rPr>
                        <a:t>Code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Age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Day</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Time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Fee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Class Dates (3 lessons)</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39894192"/>
                  </a:ext>
                </a:extLst>
              </a:tr>
              <a:tr h="644822">
                <a:tc>
                  <a:txBody>
                    <a:bodyPr/>
                    <a:lstStyle/>
                    <a:p>
                      <a:pPr algn="ctr">
                        <a:lnSpc>
                          <a:spcPts val="1400"/>
                        </a:lnSpc>
                      </a:pPr>
                      <a:r>
                        <a:rPr lang="en-US" sz="1500" kern="0" dirty="0">
                          <a:effectLst/>
                        </a:rPr>
                        <a:t>A1</a:t>
                      </a:r>
                      <a:endParaRPr lang="en-HK" sz="15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rPr>
                        <a:t>3 to 5</a:t>
                      </a:r>
                      <a:endParaRPr lang="en-HK" sz="15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latin typeface="+mn-lt"/>
                          <a:ea typeface="新細明體" panose="02020500000000000000" pitchFamily="18" charset="-120"/>
                          <a:cs typeface="Times New Roman" panose="02020603050405020304" pitchFamily="18" charset="0"/>
                        </a:rPr>
                        <a:t>Thursday</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r>
                        <a:rPr lang="en-US" sz="1500" kern="0" dirty="0">
                          <a:effectLst/>
                        </a:rPr>
                        <a:t>12:00 noon – </a:t>
                      </a:r>
                    </a:p>
                    <a:p>
                      <a:pPr algn="ctr"/>
                      <a:r>
                        <a:rPr lang="en-US" sz="1500" kern="0" dirty="0">
                          <a:effectLst/>
                        </a:rPr>
                        <a:t>12: 45 pm</a:t>
                      </a:r>
                      <a:endParaRPr lang="en-HK" sz="15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rPr>
                        <a:t>$660-</a:t>
                      </a:r>
                      <a:endParaRPr lang="en-HK" sz="15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rPr>
                        <a:t>14, 21, 28 August</a:t>
                      </a:r>
                      <a:endParaRPr lang="en-HK" sz="15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2696046700"/>
                  </a:ext>
                </a:extLst>
              </a:tr>
              <a:tr h="644822">
                <a:tc>
                  <a:txBody>
                    <a:bodyPr/>
                    <a:lstStyle/>
                    <a:p>
                      <a:pPr algn="ctr">
                        <a:lnSpc>
                          <a:spcPts val="1400"/>
                        </a:lnSpc>
                      </a:pPr>
                      <a:r>
                        <a:rPr lang="en-US" sz="1500" kern="100" dirty="0">
                          <a:effectLst/>
                          <a:latin typeface="+mn-lt"/>
                          <a:ea typeface="新細明體" panose="02020500000000000000" pitchFamily="18" charset="-120"/>
                          <a:cs typeface="Times New Roman" panose="02020603050405020304" pitchFamily="18" charset="0"/>
                        </a:rPr>
                        <a:t>A2</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latin typeface="+mn-lt"/>
                        </a:rPr>
                        <a:t>3 to 5</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0" dirty="0">
                          <a:effectLst/>
                          <a:latin typeface="+mn-lt"/>
                          <a:ea typeface="新細明體" panose="02020500000000000000" pitchFamily="18" charset="-120"/>
                          <a:cs typeface="Times New Roman" panose="02020603050405020304" pitchFamily="18" charset="0"/>
                        </a:rPr>
                        <a:t>Thursday</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r>
                        <a:rPr lang="en-US" sz="1500" kern="100" dirty="0">
                          <a:effectLst/>
                          <a:latin typeface="+mn-lt"/>
                          <a:ea typeface="新細明體" panose="02020500000000000000" pitchFamily="18" charset="-120"/>
                          <a:cs typeface="Times New Roman" panose="02020603050405020304" pitchFamily="18" charset="0"/>
                        </a:rPr>
                        <a:t>3:30 pm – </a:t>
                      </a:r>
                    </a:p>
                    <a:p>
                      <a:pPr algn="ctr"/>
                      <a:r>
                        <a:rPr lang="en-US" sz="1500" kern="100" dirty="0">
                          <a:effectLst/>
                          <a:latin typeface="+mn-lt"/>
                          <a:ea typeface="新細明體" panose="02020500000000000000" pitchFamily="18" charset="-120"/>
                          <a:cs typeface="Times New Roman" panose="02020603050405020304" pitchFamily="18" charset="0"/>
                        </a:rPr>
                        <a:t>4:15 pm</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500" kern="100" dirty="0">
                          <a:effectLst/>
                          <a:latin typeface="+mn-lt"/>
                          <a:ea typeface="新細明體" panose="02020500000000000000" pitchFamily="18" charset="-120"/>
                          <a:cs typeface="Times New Roman" panose="02020603050405020304" pitchFamily="18" charset="0"/>
                        </a:rPr>
                        <a:t>$660-</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marL="0" marR="0" lvl="0" indent="0" algn="ctr" defTabSz="514350" rtl="0" eaLnBrk="1" fontAlgn="auto" latinLnBrk="0" hangingPunct="1">
                        <a:lnSpc>
                          <a:spcPts val="1400"/>
                        </a:lnSpc>
                        <a:spcBef>
                          <a:spcPts val="0"/>
                        </a:spcBef>
                        <a:spcAft>
                          <a:spcPts val="0"/>
                        </a:spcAft>
                        <a:buClrTx/>
                        <a:buSzTx/>
                        <a:buFontTx/>
                        <a:buNone/>
                        <a:tabLst/>
                        <a:defRPr/>
                      </a:pPr>
                      <a:r>
                        <a:rPr lang="en-US" sz="1500" kern="0" dirty="0">
                          <a:effectLst/>
                          <a:latin typeface="+mn-lt"/>
                        </a:rPr>
                        <a:t>14, 21, 28 August</a:t>
                      </a:r>
                      <a:endParaRPr lang="en-HK" sz="15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5305201"/>
                  </a:ext>
                </a:extLst>
              </a:tr>
            </a:tbl>
          </a:graphicData>
        </a:graphic>
      </p:graphicFrame>
      <p:sp>
        <p:nvSpPr>
          <p:cNvPr id="11" name="文字方塊 10">
            <a:extLst>
              <a:ext uri="{FF2B5EF4-FFF2-40B4-BE49-F238E27FC236}">
                <a16:creationId xmlns:a16="http://schemas.microsoft.com/office/drawing/2014/main" id="{EF857095-6C53-FC95-CF47-135E936515C0}"/>
              </a:ext>
            </a:extLst>
          </p:cNvPr>
          <p:cNvSpPr txBox="1"/>
          <p:nvPr/>
        </p:nvSpPr>
        <p:spPr>
          <a:xfrm>
            <a:off x="81551" y="2611307"/>
            <a:ext cx="6531548" cy="1774588"/>
          </a:xfrm>
          <a:prstGeom prst="rect">
            <a:avLst/>
          </a:prstGeom>
          <a:noFill/>
        </p:spPr>
        <p:txBody>
          <a:bodyPr wrap="square">
            <a:spAutoFit/>
          </a:bodyPr>
          <a:lstStyle/>
          <a:p>
            <a:pPr marL="226695" algn="just">
              <a:lnSpc>
                <a:spcPct val="115000"/>
              </a:lnSpc>
              <a:spcBef>
                <a:spcPts val="600"/>
              </a:spcBef>
              <a:spcAft>
                <a:spcPts val="1000"/>
              </a:spcAft>
            </a:pPr>
            <a:r>
              <a:rPr lang="en-HK" sz="1600" dirty="0"/>
              <a:t>Unleash your child's creativity in a vibrant world of </a:t>
            </a:r>
            <a:r>
              <a:rPr lang="en-HK" sz="1600" dirty="0" err="1"/>
              <a:t>colors</a:t>
            </a:r>
            <a:r>
              <a:rPr lang="en-HK" sz="1600" dirty="0"/>
              <a:t>! From pencils to crayons, brushes to </a:t>
            </a:r>
            <a:r>
              <a:rPr lang="en-HK" sz="1600" dirty="0" err="1"/>
              <a:t>watercolors</a:t>
            </a:r>
            <a:r>
              <a:rPr lang="en-HK" sz="1600" dirty="0"/>
              <a:t>, a variety of tools awaits to help children bring their imaginations to life. Engaging activities like cutting, sticking, folding, drawing, and painting not only foster our techniques but also improve the coordination of their hands and eyes.  (All art supplies included for endless artistic exploration!)</a:t>
            </a:r>
            <a:endParaRPr lang="en-HK"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4" name="Picture 13">
            <a:extLst>
              <a:ext uri="{FF2B5EF4-FFF2-40B4-BE49-F238E27FC236}">
                <a16:creationId xmlns:a16="http://schemas.microsoft.com/office/drawing/2014/main" id="{5392A474-3C1E-239B-911B-EB5FEB6754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1895" y="6943756"/>
            <a:ext cx="1970860" cy="1970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圖片 1">
            <a:extLst>
              <a:ext uri="{FF2B5EF4-FFF2-40B4-BE49-F238E27FC236}">
                <a16:creationId xmlns:a16="http://schemas.microsoft.com/office/drawing/2014/main" id="{573E0C83-4C42-BA7E-7694-8C69C1C2DC67}"/>
              </a:ext>
            </a:extLst>
          </p:cNvPr>
          <p:cNvPicPr>
            <a:picLocks noChangeAspect="1"/>
          </p:cNvPicPr>
          <p:nvPr/>
        </p:nvPicPr>
        <p:blipFill>
          <a:blip r:embed="rId4"/>
          <a:stretch>
            <a:fillRect/>
          </a:stretch>
        </p:blipFill>
        <p:spPr>
          <a:xfrm rot="6439425">
            <a:off x="4267758" y="143237"/>
            <a:ext cx="1669808" cy="2124888"/>
          </a:xfrm>
          <a:prstGeom prst="ellipse">
            <a:avLst/>
          </a:prstGeom>
          <a:ln>
            <a:noFill/>
          </a:ln>
          <a:effectLst>
            <a:softEdge rad="112500"/>
          </a:effectLst>
        </p:spPr>
      </p:pic>
    </p:spTree>
    <p:extLst>
      <p:ext uri="{BB962C8B-B14F-4D97-AF65-F5344CB8AC3E}">
        <p14:creationId xmlns:p14="http://schemas.microsoft.com/office/powerpoint/2010/main" val="275707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CEC93-E1F4-BFB7-5919-E7F1BFCC0103}"/>
            </a:ext>
          </a:extLst>
        </p:cNvPr>
        <p:cNvGrpSpPr/>
        <p:nvPr/>
      </p:nvGrpSpPr>
      <p:grpSpPr>
        <a:xfrm>
          <a:off x="0" y="0"/>
          <a:ext cx="0" cy="0"/>
          <a:chOff x="0" y="0"/>
          <a:chExt cx="0" cy="0"/>
        </a:xfrm>
      </p:grpSpPr>
      <p:pic>
        <p:nvPicPr>
          <p:cNvPr id="6" name="圖片 5">
            <a:extLst>
              <a:ext uri="{FF2B5EF4-FFF2-40B4-BE49-F238E27FC236}">
                <a16:creationId xmlns:a16="http://schemas.microsoft.com/office/drawing/2014/main" id="{5C0C8587-9752-13CF-1453-A5EE5005623F}"/>
              </a:ext>
            </a:extLst>
          </p:cNvPr>
          <p:cNvPicPr>
            <a:picLocks noChangeAspect="1"/>
          </p:cNvPicPr>
          <p:nvPr/>
        </p:nvPicPr>
        <p:blipFill>
          <a:blip r:embed="rId2"/>
          <a:stretch>
            <a:fillRect/>
          </a:stretch>
        </p:blipFill>
        <p:spPr>
          <a:xfrm>
            <a:off x="347782" y="4536024"/>
            <a:ext cx="3121423" cy="920576"/>
          </a:xfrm>
          <a:prstGeom prst="rect">
            <a:avLst/>
          </a:prstGeom>
        </p:spPr>
      </p:pic>
      <p:pic>
        <p:nvPicPr>
          <p:cNvPr id="10" name="圖片 9">
            <a:extLst>
              <a:ext uri="{FF2B5EF4-FFF2-40B4-BE49-F238E27FC236}">
                <a16:creationId xmlns:a16="http://schemas.microsoft.com/office/drawing/2014/main" id="{E20F7543-4DEE-8F78-5F84-50058CB66066}"/>
              </a:ext>
            </a:extLst>
          </p:cNvPr>
          <p:cNvPicPr>
            <a:picLocks noChangeAspect="1"/>
          </p:cNvPicPr>
          <p:nvPr/>
        </p:nvPicPr>
        <p:blipFill>
          <a:blip r:embed="rId3"/>
          <a:stretch>
            <a:fillRect/>
          </a:stretch>
        </p:blipFill>
        <p:spPr>
          <a:xfrm>
            <a:off x="4413245" y="4174526"/>
            <a:ext cx="1627773" cy="1170533"/>
          </a:xfrm>
          <a:prstGeom prst="rect">
            <a:avLst/>
          </a:prstGeom>
        </p:spPr>
      </p:pic>
      <p:pic>
        <p:nvPicPr>
          <p:cNvPr id="15" name="圖片 14">
            <a:extLst>
              <a:ext uri="{FF2B5EF4-FFF2-40B4-BE49-F238E27FC236}">
                <a16:creationId xmlns:a16="http://schemas.microsoft.com/office/drawing/2014/main" id="{07287444-BBDC-D570-C00E-14B48E86C54A}"/>
              </a:ext>
            </a:extLst>
          </p:cNvPr>
          <p:cNvPicPr>
            <a:picLocks noChangeAspect="1"/>
          </p:cNvPicPr>
          <p:nvPr/>
        </p:nvPicPr>
        <p:blipFill>
          <a:blip r:embed="rId4"/>
          <a:stretch>
            <a:fillRect/>
          </a:stretch>
        </p:blipFill>
        <p:spPr>
          <a:xfrm>
            <a:off x="213659" y="5311875"/>
            <a:ext cx="6511092" cy="1597290"/>
          </a:xfrm>
          <a:prstGeom prst="rect">
            <a:avLst/>
          </a:prstGeom>
        </p:spPr>
      </p:pic>
      <p:graphicFrame>
        <p:nvGraphicFramePr>
          <p:cNvPr id="16" name="Table 1">
            <a:extLst>
              <a:ext uri="{FF2B5EF4-FFF2-40B4-BE49-F238E27FC236}">
                <a16:creationId xmlns:a16="http://schemas.microsoft.com/office/drawing/2014/main" id="{51557D41-3D51-82D8-E127-EBFF29106022}"/>
              </a:ext>
            </a:extLst>
          </p:cNvPr>
          <p:cNvGraphicFramePr>
            <a:graphicFrameLocks noGrp="1"/>
          </p:cNvGraphicFramePr>
          <p:nvPr>
            <p:extLst>
              <p:ext uri="{D42A27DB-BD31-4B8C-83A1-F6EECF244321}">
                <p14:modId xmlns:p14="http://schemas.microsoft.com/office/powerpoint/2010/main" val="923808901"/>
              </p:ext>
            </p:extLst>
          </p:nvPr>
        </p:nvGraphicFramePr>
        <p:xfrm>
          <a:off x="307302" y="6941875"/>
          <a:ext cx="6323806" cy="1611628"/>
        </p:xfrm>
        <a:graphic>
          <a:graphicData uri="http://schemas.openxmlformats.org/drawingml/2006/table">
            <a:tbl>
              <a:tblPr>
                <a:tableStyleId>{8A107856-5554-42FB-B03E-39F5DBC370BA}</a:tableStyleId>
              </a:tblPr>
              <a:tblGrid>
                <a:gridCol w="471150">
                  <a:extLst>
                    <a:ext uri="{9D8B030D-6E8A-4147-A177-3AD203B41FA5}">
                      <a16:colId xmlns:a16="http://schemas.microsoft.com/office/drawing/2014/main" val="3151805517"/>
                    </a:ext>
                  </a:extLst>
                </a:gridCol>
                <a:gridCol w="772658">
                  <a:extLst>
                    <a:ext uri="{9D8B030D-6E8A-4147-A177-3AD203B41FA5}">
                      <a16:colId xmlns:a16="http://schemas.microsoft.com/office/drawing/2014/main" val="2456921821"/>
                    </a:ext>
                  </a:extLst>
                </a:gridCol>
                <a:gridCol w="1028700">
                  <a:extLst>
                    <a:ext uri="{9D8B030D-6E8A-4147-A177-3AD203B41FA5}">
                      <a16:colId xmlns:a16="http://schemas.microsoft.com/office/drawing/2014/main" val="1458377936"/>
                    </a:ext>
                  </a:extLst>
                </a:gridCol>
                <a:gridCol w="1257300">
                  <a:extLst>
                    <a:ext uri="{9D8B030D-6E8A-4147-A177-3AD203B41FA5}">
                      <a16:colId xmlns:a16="http://schemas.microsoft.com/office/drawing/2014/main" val="3715772389"/>
                    </a:ext>
                  </a:extLst>
                </a:gridCol>
                <a:gridCol w="656802">
                  <a:extLst>
                    <a:ext uri="{9D8B030D-6E8A-4147-A177-3AD203B41FA5}">
                      <a16:colId xmlns:a16="http://schemas.microsoft.com/office/drawing/2014/main" val="103197889"/>
                    </a:ext>
                  </a:extLst>
                </a:gridCol>
                <a:gridCol w="2137196">
                  <a:extLst>
                    <a:ext uri="{9D8B030D-6E8A-4147-A177-3AD203B41FA5}">
                      <a16:colId xmlns:a16="http://schemas.microsoft.com/office/drawing/2014/main" val="1622079223"/>
                    </a:ext>
                  </a:extLst>
                </a:gridCol>
              </a:tblGrid>
              <a:tr h="344752">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Class Dates ( 6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extLst>
                  <a:ext uri="{0D108BD9-81ED-4DB2-BD59-A6C34878D82A}">
                    <a16:rowId xmlns:a16="http://schemas.microsoft.com/office/drawing/2014/main" val="1259307846"/>
                  </a:ext>
                </a:extLst>
              </a:tr>
              <a:tr h="633438">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CK1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Tue &amp; Fri</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12:00 noon – </a:t>
                      </a:r>
                    </a:p>
                    <a:p>
                      <a:pPr algn="ctr"/>
                      <a:r>
                        <a:rPr lang="en-US" sz="1400" kern="0" dirty="0">
                          <a:effectLst/>
                        </a:rPr>
                        <a:t>12: 45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$1320-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12, 15, 19, 22, 26, 29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3160007266"/>
                  </a:ext>
                </a:extLst>
              </a:tr>
              <a:tr h="633438">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CK2</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Tue &amp; Fri</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kern="0" dirty="0">
                          <a:effectLst/>
                        </a:rPr>
                        <a:t>3:30 pm – </a:t>
                      </a:r>
                    </a:p>
                    <a:p>
                      <a:pPr algn="ctr"/>
                      <a:r>
                        <a:rPr lang="en-US" sz="1400" kern="0" dirty="0">
                          <a:effectLst/>
                        </a:rPr>
                        <a:t>4:15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$1320-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rPr>
                        <a:t>12, 15, 19, 22, 26, 29 Aug</a:t>
                      </a:r>
                      <a:endParaRPr kumimoji="0" lang="en-HK" sz="14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HK" sz="1400" b="0" i="0" u="none" strike="noStrike" kern="100" cap="none" spc="0" normalizeH="0" baseline="0" noProof="0" dirty="0">
                        <a:ln>
                          <a:noFill/>
                        </a:ln>
                        <a:solidFill>
                          <a:prstClr val="black"/>
                        </a:solidFill>
                        <a:effectLst/>
                        <a:uLnTx/>
                        <a:uFillTx/>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1132200627"/>
                  </a:ext>
                </a:extLst>
              </a:tr>
            </a:tbl>
          </a:graphicData>
        </a:graphic>
      </p:graphicFrame>
      <p:pic>
        <p:nvPicPr>
          <p:cNvPr id="17" name="圖片 16">
            <a:extLst>
              <a:ext uri="{FF2B5EF4-FFF2-40B4-BE49-F238E27FC236}">
                <a16:creationId xmlns:a16="http://schemas.microsoft.com/office/drawing/2014/main" id="{14B7A1EE-F566-6A14-236A-D94236018C4D}"/>
              </a:ext>
            </a:extLst>
          </p:cNvPr>
          <p:cNvPicPr>
            <a:picLocks noChangeAspect="1"/>
          </p:cNvPicPr>
          <p:nvPr/>
        </p:nvPicPr>
        <p:blipFill>
          <a:blip r:embed="rId5"/>
          <a:stretch>
            <a:fillRect/>
          </a:stretch>
        </p:blipFill>
        <p:spPr>
          <a:xfrm>
            <a:off x="347782" y="8691422"/>
            <a:ext cx="1249787" cy="1031703"/>
          </a:xfrm>
          <a:prstGeom prst="rect">
            <a:avLst/>
          </a:prstGeom>
        </p:spPr>
      </p:pic>
      <p:pic>
        <p:nvPicPr>
          <p:cNvPr id="18" name="圖片 17">
            <a:extLst>
              <a:ext uri="{FF2B5EF4-FFF2-40B4-BE49-F238E27FC236}">
                <a16:creationId xmlns:a16="http://schemas.microsoft.com/office/drawing/2014/main" id="{B43E5F1D-9163-7251-3863-744AFB447FF0}"/>
              </a:ext>
            </a:extLst>
          </p:cNvPr>
          <p:cNvPicPr>
            <a:picLocks noChangeAspect="1"/>
          </p:cNvPicPr>
          <p:nvPr/>
        </p:nvPicPr>
        <p:blipFill>
          <a:blip r:embed="rId6"/>
          <a:stretch>
            <a:fillRect/>
          </a:stretch>
        </p:blipFill>
        <p:spPr>
          <a:xfrm>
            <a:off x="2099457" y="8761204"/>
            <a:ext cx="810838" cy="853514"/>
          </a:xfrm>
          <a:prstGeom prst="rect">
            <a:avLst/>
          </a:prstGeom>
        </p:spPr>
      </p:pic>
      <p:pic>
        <p:nvPicPr>
          <p:cNvPr id="19" name="圖片 18">
            <a:extLst>
              <a:ext uri="{FF2B5EF4-FFF2-40B4-BE49-F238E27FC236}">
                <a16:creationId xmlns:a16="http://schemas.microsoft.com/office/drawing/2014/main" id="{242AAE11-9EE4-7108-675F-88D63EBF4A30}"/>
              </a:ext>
            </a:extLst>
          </p:cNvPr>
          <p:cNvPicPr>
            <a:picLocks noChangeAspect="1"/>
          </p:cNvPicPr>
          <p:nvPr/>
        </p:nvPicPr>
        <p:blipFill>
          <a:blip r:embed="rId7"/>
          <a:stretch>
            <a:fillRect/>
          </a:stretch>
        </p:blipFill>
        <p:spPr>
          <a:xfrm>
            <a:off x="3335671" y="8896615"/>
            <a:ext cx="719390" cy="658425"/>
          </a:xfrm>
          <a:prstGeom prst="rect">
            <a:avLst/>
          </a:prstGeom>
        </p:spPr>
      </p:pic>
      <p:pic>
        <p:nvPicPr>
          <p:cNvPr id="20" name="圖片 19">
            <a:extLst>
              <a:ext uri="{FF2B5EF4-FFF2-40B4-BE49-F238E27FC236}">
                <a16:creationId xmlns:a16="http://schemas.microsoft.com/office/drawing/2014/main" id="{5E85E242-298F-CB6F-E9A8-F51A49201399}"/>
              </a:ext>
            </a:extLst>
          </p:cNvPr>
          <p:cNvPicPr>
            <a:picLocks noChangeAspect="1"/>
          </p:cNvPicPr>
          <p:nvPr/>
        </p:nvPicPr>
        <p:blipFill>
          <a:blip r:embed="rId8"/>
          <a:stretch>
            <a:fillRect/>
          </a:stretch>
        </p:blipFill>
        <p:spPr>
          <a:xfrm>
            <a:off x="4317219" y="8553922"/>
            <a:ext cx="1249788" cy="1268078"/>
          </a:xfrm>
          <a:prstGeom prst="rect">
            <a:avLst/>
          </a:prstGeom>
        </p:spPr>
      </p:pic>
      <p:pic>
        <p:nvPicPr>
          <p:cNvPr id="21" name="圖片 20">
            <a:extLst>
              <a:ext uri="{FF2B5EF4-FFF2-40B4-BE49-F238E27FC236}">
                <a16:creationId xmlns:a16="http://schemas.microsoft.com/office/drawing/2014/main" id="{2F4CD0DC-17EB-D671-5320-E5D1B45C3161}"/>
              </a:ext>
            </a:extLst>
          </p:cNvPr>
          <p:cNvPicPr>
            <a:picLocks noChangeAspect="1"/>
          </p:cNvPicPr>
          <p:nvPr/>
        </p:nvPicPr>
        <p:blipFill>
          <a:blip r:embed="rId9"/>
          <a:stretch>
            <a:fillRect/>
          </a:stretch>
        </p:blipFill>
        <p:spPr>
          <a:xfrm>
            <a:off x="5613063" y="8956293"/>
            <a:ext cx="1085182" cy="658425"/>
          </a:xfrm>
          <a:prstGeom prst="rect">
            <a:avLst/>
          </a:prstGeom>
        </p:spPr>
      </p:pic>
      <p:pic>
        <p:nvPicPr>
          <p:cNvPr id="22" name="圖片 21">
            <a:extLst>
              <a:ext uri="{FF2B5EF4-FFF2-40B4-BE49-F238E27FC236}">
                <a16:creationId xmlns:a16="http://schemas.microsoft.com/office/drawing/2014/main" id="{9CFA3A37-F30F-E678-8E26-0296462FF4B9}"/>
              </a:ext>
            </a:extLst>
          </p:cNvPr>
          <p:cNvPicPr>
            <a:picLocks noChangeAspect="1"/>
          </p:cNvPicPr>
          <p:nvPr/>
        </p:nvPicPr>
        <p:blipFill>
          <a:blip r:embed="rId10"/>
          <a:stretch>
            <a:fillRect/>
          </a:stretch>
        </p:blipFill>
        <p:spPr>
          <a:xfrm>
            <a:off x="134993" y="317179"/>
            <a:ext cx="3981033" cy="993734"/>
          </a:xfrm>
          <a:prstGeom prst="rect">
            <a:avLst/>
          </a:prstGeom>
        </p:spPr>
      </p:pic>
      <p:pic>
        <p:nvPicPr>
          <p:cNvPr id="23" name="圖片 22">
            <a:extLst>
              <a:ext uri="{FF2B5EF4-FFF2-40B4-BE49-F238E27FC236}">
                <a16:creationId xmlns:a16="http://schemas.microsoft.com/office/drawing/2014/main" id="{A3210D47-D142-BA8A-A974-400EF56EB66A}"/>
              </a:ext>
            </a:extLst>
          </p:cNvPr>
          <p:cNvPicPr>
            <a:picLocks noChangeAspect="1"/>
          </p:cNvPicPr>
          <p:nvPr/>
        </p:nvPicPr>
        <p:blipFill>
          <a:blip r:embed="rId11"/>
          <a:stretch>
            <a:fillRect/>
          </a:stretch>
        </p:blipFill>
        <p:spPr>
          <a:xfrm>
            <a:off x="134993" y="1214578"/>
            <a:ext cx="3920068" cy="493819"/>
          </a:xfrm>
          <a:prstGeom prst="rect">
            <a:avLst/>
          </a:prstGeom>
        </p:spPr>
      </p:pic>
      <p:pic>
        <p:nvPicPr>
          <p:cNvPr id="24" name="圖片 23">
            <a:extLst>
              <a:ext uri="{FF2B5EF4-FFF2-40B4-BE49-F238E27FC236}">
                <a16:creationId xmlns:a16="http://schemas.microsoft.com/office/drawing/2014/main" id="{75018152-87B9-BE73-1C17-A904ABFC4241}"/>
              </a:ext>
            </a:extLst>
          </p:cNvPr>
          <p:cNvPicPr>
            <a:picLocks noChangeAspect="1"/>
          </p:cNvPicPr>
          <p:nvPr/>
        </p:nvPicPr>
        <p:blipFill>
          <a:blip r:embed="rId12"/>
          <a:stretch>
            <a:fillRect/>
          </a:stretch>
        </p:blipFill>
        <p:spPr>
          <a:xfrm>
            <a:off x="44662" y="1676254"/>
            <a:ext cx="6492803" cy="1621677"/>
          </a:xfrm>
          <a:prstGeom prst="rect">
            <a:avLst/>
          </a:prstGeom>
        </p:spPr>
      </p:pic>
      <p:pic>
        <p:nvPicPr>
          <p:cNvPr id="1026" name="Picture 2" descr="Pobble">
            <a:extLst>
              <a:ext uri="{FF2B5EF4-FFF2-40B4-BE49-F238E27FC236}">
                <a16:creationId xmlns:a16="http://schemas.microsoft.com/office/drawing/2014/main" id="{9A5763FC-B443-E361-F187-2355894D37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49056">
            <a:off x="4281887" y="452663"/>
            <a:ext cx="1827293" cy="1184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child holding a pencil&#10;&#10;Description automatically generated">
            <a:extLst>
              <a:ext uri="{FF2B5EF4-FFF2-40B4-BE49-F238E27FC236}">
                <a16:creationId xmlns:a16="http://schemas.microsoft.com/office/drawing/2014/main" id="{DF6D0178-2B68-BB9E-F4B2-756CFE04DA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7988" y="235013"/>
            <a:ext cx="2706060" cy="1770174"/>
          </a:xfrm>
          <a:prstGeom prst="rect">
            <a:avLst/>
          </a:prstGeom>
        </p:spPr>
      </p:pic>
      <p:graphicFrame>
        <p:nvGraphicFramePr>
          <p:cNvPr id="2" name="Table 1">
            <a:extLst>
              <a:ext uri="{FF2B5EF4-FFF2-40B4-BE49-F238E27FC236}">
                <a16:creationId xmlns:a16="http://schemas.microsoft.com/office/drawing/2014/main" id="{0AC6BCF6-18B5-2BF2-AFC4-7E2DAC11773E}"/>
              </a:ext>
            </a:extLst>
          </p:cNvPr>
          <p:cNvGraphicFramePr>
            <a:graphicFrameLocks noGrp="1"/>
          </p:cNvGraphicFramePr>
          <p:nvPr>
            <p:extLst>
              <p:ext uri="{D42A27DB-BD31-4B8C-83A1-F6EECF244321}">
                <p14:modId xmlns:p14="http://schemas.microsoft.com/office/powerpoint/2010/main" val="2609765914"/>
              </p:ext>
            </p:extLst>
          </p:nvPr>
        </p:nvGraphicFramePr>
        <p:xfrm>
          <a:off x="186412" y="3142536"/>
          <a:ext cx="6444696" cy="864297"/>
        </p:xfrm>
        <a:graphic>
          <a:graphicData uri="http://schemas.openxmlformats.org/drawingml/2006/table">
            <a:tbl>
              <a:tblPr>
                <a:tableStyleId>{8A107856-5554-42FB-B03E-39F5DBC370BA}</a:tableStyleId>
              </a:tblPr>
              <a:tblGrid>
                <a:gridCol w="480157">
                  <a:extLst>
                    <a:ext uri="{9D8B030D-6E8A-4147-A177-3AD203B41FA5}">
                      <a16:colId xmlns:a16="http://schemas.microsoft.com/office/drawing/2014/main" val="3151805517"/>
                    </a:ext>
                  </a:extLst>
                </a:gridCol>
                <a:gridCol w="787429">
                  <a:extLst>
                    <a:ext uri="{9D8B030D-6E8A-4147-A177-3AD203B41FA5}">
                      <a16:colId xmlns:a16="http://schemas.microsoft.com/office/drawing/2014/main" val="2456921821"/>
                    </a:ext>
                  </a:extLst>
                </a:gridCol>
                <a:gridCol w="1048365">
                  <a:extLst>
                    <a:ext uri="{9D8B030D-6E8A-4147-A177-3AD203B41FA5}">
                      <a16:colId xmlns:a16="http://schemas.microsoft.com/office/drawing/2014/main" val="1458377936"/>
                    </a:ext>
                  </a:extLst>
                </a:gridCol>
                <a:gridCol w="1281335">
                  <a:extLst>
                    <a:ext uri="{9D8B030D-6E8A-4147-A177-3AD203B41FA5}">
                      <a16:colId xmlns:a16="http://schemas.microsoft.com/office/drawing/2014/main" val="3715772389"/>
                    </a:ext>
                  </a:extLst>
                </a:gridCol>
                <a:gridCol w="771396">
                  <a:extLst>
                    <a:ext uri="{9D8B030D-6E8A-4147-A177-3AD203B41FA5}">
                      <a16:colId xmlns:a16="http://schemas.microsoft.com/office/drawing/2014/main" val="103197889"/>
                    </a:ext>
                  </a:extLst>
                </a:gridCol>
                <a:gridCol w="2076014">
                  <a:extLst>
                    <a:ext uri="{9D8B030D-6E8A-4147-A177-3AD203B41FA5}">
                      <a16:colId xmlns:a16="http://schemas.microsoft.com/office/drawing/2014/main" val="1622079223"/>
                    </a:ext>
                  </a:extLst>
                </a:gridCol>
              </a:tblGrid>
              <a:tr h="230859">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Class Dates ( 6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extLst>
                  <a:ext uri="{0D108BD9-81ED-4DB2-BD59-A6C34878D82A}">
                    <a16:rowId xmlns:a16="http://schemas.microsoft.com/office/drawing/2014/main" val="1259307846"/>
                  </a:ext>
                </a:extLst>
              </a:tr>
              <a:tr h="633438">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C1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latin typeface="Think" panose="02000500000000000000" pitchFamily="2" charset="0"/>
                          <a:ea typeface="新細明體" panose="02020500000000000000" pitchFamily="18" charset="-120"/>
                          <a:cs typeface="Times New Roman" panose="02020603050405020304" pitchFamily="18" charset="0"/>
                        </a:rPr>
                        <a:t>Tue &amp; </a:t>
                      </a:r>
                      <a:r>
                        <a:rPr lang="en-US" sz="1400" kern="0" dirty="0" err="1">
                          <a:effectLst/>
                          <a:latin typeface="Think" panose="02000500000000000000" pitchFamily="2" charset="0"/>
                          <a:ea typeface="新細明體" panose="02020500000000000000" pitchFamily="18" charset="-120"/>
                          <a:cs typeface="Times New Roman" panose="02020603050405020304" pitchFamily="18" charset="0"/>
                        </a:rPr>
                        <a:t>Thur</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3:30 p.m. – </a:t>
                      </a:r>
                    </a:p>
                    <a:p>
                      <a:pPr algn="ctr"/>
                      <a:r>
                        <a:rPr lang="en-US" sz="1400" kern="0" dirty="0">
                          <a:effectLst/>
                        </a:rPr>
                        <a:t>4: 15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$1320-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12, 14, 19, 21, 26, 28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3160007266"/>
                  </a:ext>
                </a:extLst>
              </a:tr>
            </a:tbl>
          </a:graphicData>
        </a:graphic>
      </p:graphicFrame>
    </p:spTree>
    <p:extLst>
      <p:ext uri="{BB962C8B-B14F-4D97-AF65-F5344CB8AC3E}">
        <p14:creationId xmlns:p14="http://schemas.microsoft.com/office/powerpoint/2010/main" val="102265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FE20-A23A-6A35-CD14-58875C84AA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48BDD3-5BED-21CF-03D7-ADD19AE14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Rectangle 1">
            <a:extLst>
              <a:ext uri="{FF2B5EF4-FFF2-40B4-BE49-F238E27FC236}">
                <a16:creationId xmlns:a16="http://schemas.microsoft.com/office/drawing/2014/main" id="{5632D7A4-B559-FCCD-5C26-30F3CDD38F1A}"/>
              </a:ext>
            </a:extLst>
          </p:cNvPr>
          <p:cNvSpPr/>
          <p:nvPr/>
        </p:nvSpPr>
        <p:spPr>
          <a:xfrm rot="21448166">
            <a:off x="203333" y="474735"/>
            <a:ext cx="4460613" cy="707886"/>
          </a:xfrm>
          <a:custGeom>
            <a:avLst/>
            <a:gdLst>
              <a:gd name="connsiteX0" fmla="*/ 0 w 4460613"/>
              <a:gd name="connsiteY0" fmla="*/ 0 h 707886"/>
              <a:gd name="connsiteX1" fmla="*/ 503412 w 4460613"/>
              <a:gd name="connsiteY1" fmla="*/ 0 h 707886"/>
              <a:gd name="connsiteX2" fmla="*/ 1229855 w 4460613"/>
              <a:gd name="connsiteY2" fmla="*/ 0 h 707886"/>
              <a:gd name="connsiteX3" fmla="*/ 1867085 w 4460613"/>
              <a:gd name="connsiteY3" fmla="*/ 0 h 707886"/>
              <a:gd name="connsiteX4" fmla="*/ 2415103 w 4460613"/>
              <a:gd name="connsiteY4" fmla="*/ 0 h 707886"/>
              <a:gd name="connsiteX5" fmla="*/ 3007728 w 4460613"/>
              <a:gd name="connsiteY5" fmla="*/ 0 h 707886"/>
              <a:gd name="connsiteX6" fmla="*/ 3555746 w 4460613"/>
              <a:gd name="connsiteY6" fmla="*/ 0 h 707886"/>
              <a:gd name="connsiteX7" fmla="*/ 4460613 w 4460613"/>
              <a:gd name="connsiteY7" fmla="*/ 0 h 707886"/>
              <a:gd name="connsiteX8" fmla="*/ 4460613 w 4460613"/>
              <a:gd name="connsiteY8" fmla="*/ 339785 h 707886"/>
              <a:gd name="connsiteX9" fmla="*/ 4460613 w 4460613"/>
              <a:gd name="connsiteY9" fmla="*/ 707886 h 707886"/>
              <a:gd name="connsiteX10" fmla="*/ 3823383 w 4460613"/>
              <a:gd name="connsiteY10" fmla="*/ 707886 h 707886"/>
              <a:gd name="connsiteX11" fmla="*/ 3141546 w 4460613"/>
              <a:gd name="connsiteY11" fmla="*/ 707886 h 707886"/>
              <a:gd name="connsiteX12" fmla="*/ 2593528 w 4460613"/>
              <a:gd name="connsiteY12" fmla="*/ 707886 h 707886"/>
              <a:gd name="connsiteX13" fmla="*/ 1911691 w 4460613"/>
              <a:gd name="connsiteY13" fmla="*/ 707886 h 707886"/>
              <a:gd name="connsiteX14" fmla="*/ 1229855 w 4460613"/>
              <a:gd name="connsiteY14" fmla="*/ 707886 h 707886"/>
              <a:gd name="connsiteX15" fmla="*/ 548018 w 4460613"/>
              <a:gd name="connsiteY15" fmla="*/ 707886 h 707886"/>
              <a:gd name="connsiteX16" fmla="*/ 0 w 4460613"/>
              <a:gd name="connsiteY16" fmla="*/ 707886 h 707886"/>
              <a:gd name="connsiteX17" fmla="*/ 0 w 4460613"/>
              <a:gd name="connsiteY17" fmla="*/ 368101 h 707886"/>
              <a:gd name="connsiteX18" fmla="*/ 0 w 4460613"/>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0613" h="707886" fill="none" extrusionOk="0">
                <a:moveTo>
                  <a:pt x="0" y="0"/>
                </a:moveTo>
                <a:cubicBezTo>
                  <a:pt x="182509" y="-1677"/>
                  <a:pt x="279347" y="1449"/>
                  <a:pt x="503412" y="0"/>
                </a:cubicBezTo>
                <a:cubicBezTo>
                  <a:pt x="727477" y="-1449"/>
                  <a:pt x="914796" y="-6722"/>
                  <a:pt x="1229855" y="0"/>
                </a:cubicBezTo>
                <a:cubicBezTo>
                  <a:pt x="1544914" y="6722"/>
                  <a:pt x="1651903" y="13771"/>
                  <a:pt x="1867085" y="0"/>
                </a:cubicBezTo>
                <a:cubicBezTo>
                  <a:pt x="2082267" y="-13771"/>
                  <a:pt x="2189787" y="22413"/>
                  <a:pt x="2415103" y="0"/>
                </a:cubicBezTo>
                <a:cubicBezTo>
                  <a:pt x="2640419" y="-22413"/>
                  <a:pt x="2812129" y="6503"/>
                  <a:pt x="3007728" y="0"/>
                </a:cubicBezTo>
                <a:cubicBezTo>
                  <a:pt x="3203327" y="-6503"/>
                  <a:pt x="3336566" y="-24685"/>
                  <a:pt x="3555746" y="0"/>
                </a:cubicBezTo>
                <a:cubicBezTo>
                  <a:pt x="3774926" y="24685"/>
                  <a:pt x="4267183" y="-34783"/>
                  <a:pt x="4460613" y="0"/>
                </a:cubicBezTo>
                <a:cubicBezTo>
                  <a:pt x="4449161" y="166825"/>
                  <a:pt x="4457819" y="194329"/>
                  <a:pt x="4460613" y="339785"/>
                </a:cubicBezTo>
                <a:cubicBezTo>
                  <a:pt x="4463407" y="485241"/>
                  <a:pt x="4475759" y="588704"/>
                  <a:pt x="4460613" y="707886"/>
                </a:cubicBezTo>
                <a:cubicBezTo>
                  <a:pt x="4290899" y="705073"/>
                  <a:pt x="3969908" y="729192"/>
                  <a:pt x="3823383" y="707886"/>
                </a:cubicBezTo>
                <a:cubicBezTo>
                  <a:pt x="3676858" y="686581"/>
                  <a:pt x="3329990" y="715139"/>
                  <a:pt x="3141546" y="707886"/>
                </a:cubicBezTo>
                <a:cubicBezTo>
                  <a:pt x="2953102" y="700633"/>
                  <a:pt x="2745700" y="682681"/>
                  <a:pt x="2593528" y="707886"/>
                </a:cubicBezTo>
                <a:cubicBezTo>
                  <a:pt x="2441356" y="733091"/>
                  <a:pt x="2107378" y="700784"/>
                  <a:pt x="1911691" y="707886"/>
                </a:cubicBezTo>
                <a:cubicBezTo>
                  <a:pt x="1716004" y="714988"/>
                  <a:pt x="1533639" y="676494"/>
                  <a:pt x="1229855" y="707886"/>
                </a:cubicBezTo>
                <a:cubicBezTo>
                  <a:pt x="926071" y="739278"/>
                  <a:pt x="836817" y="673902"/>
                  <a:pt x="548018" y="707886"/>
                </a:cubicBezTo>
                <a:cubicBezTo>
                  <a:pt x="259219" y="741870"/>
                  <a:pt x="138011" y="713291"/>
                  <a:pt x="0" y="707886"/>
                </a:cubicBezTo>
                <a:cubicBezTo>
                  <a:pt x="-4998" y="554042"/>
                  <a:pt x="16127" y="494713"/>
                  <a:pt x="0" y="368101"/>
                </a:cubicBezTo>
                <a:cubicBezTo>
                  <a:pt x="-16127" y="241490"/>
                  <a:pt x="-12592" y="156959"/>
                  <a:pt x="0" y="0"/>
                </a:cubicBezTo>
                <a:close/>
              </a:path>
              <a:path w="4460613" h="707886" stroke="0" extrusionOk="0">
                <a:moveTo>
                  <a:pt x="0" y="0"/>
                </a:moveTo>
                <a:cubicBezTo>
                  <a:pt x="237020" y="-19016"/>
                  <a:pt x="519100" y="14902"/>
                  <a:pt x="681837" y="0"/>
                </a:cubicBezTo>
                <a:cubicBezTo>
                  <a:pt x="844574" y="-14902"/>
                  <a:pt x="1045907" y="3672"/>
                  <a:pt x="1319067" y="0"/>
                </a:cubicBezTo>
                <a:cubicBezTo>
                  <a:pt x="1592227" y="-3672"/>
                  <a:pt x="1769560" y="-19800"/>
                  <a:pt x="1956297" y="0"/>
                </a:cubicBezTo>
                <a:cubicBezTo>
                  <a:pt x="2143034" y="19800"/>
                  <a:pt x="2335945" y="-18161"/>
                  <a:pt x="2682740" y="0"/>
                </a:cubicBezTo>
                <a:cubicBezTo>
                  <a:pt x="3029535" y="18161"/>
                  <a:pt x="3232345" y="-12775"/>
                  <a:pt x="3409183" y="0"/>
                </a:cubicBezTo>
                <a:cubicBezTo>
                  <a:pt x="3586021" y="12775"/>
                  <a:pt x="3977994" y="21275"/>
                  <a:pt x="4460613" y="0"/>
                </a:cubicBezTo>
                <a:cubicBezTo>
                  <a:pt x="4459399" y="164984"/>
                  <a:pt x="4448733" y="270080"/>
                  <a:pt x="4460613" y="353943"/>
                </a:cubicBezTo>
                <a:cubicBezTo>
                  <a:pt x="4472493" y="437806"/>
                  <a:pt x="4464095" y="603462"/>
                  <a:pt x="4460613" y="707886"/>
                </a:cubicBezTo>
                <a:cubicBezTo>
                  <a:pt x="4250584" y="690701"/>
                  <a:pt x="4164087" y="681078"/>
                  <a:pt x="3867989" y="707886"/>
                </a:cubicBezTo>
                <a:cubicBezTo>
                  <a:pt x="3571891" y="734694"/>
                  <a:pt x="3374763" y="689713"/>
                  <a:pt x="3186152" y="707886"/>
                </a:cubicBezTo>
                <a:cubicBezTo>
                  <a:pt x="2997541" y="726059"/>
                  <a:pt x="2725583" y="741604"/>
                  <a:pt x="2504316" y="707886"/>
                </a:cubicBezTo>
                <a:cubicBezTo>
                  <a:pt x="2283049" y="674168"/>
                  <a:pt x="2004107" y="698934"/>
                  <a:pt x="1822479" y="707886"/>
                </a:cubicBezTo>
                <a:cubicBezTo>
                  <a:pt x="1640851" y="716838"/>
                  <a:pt x="1444197" y="727211"/>
                  <a:pt x="1319067" y="707886"/>
                </a:cubicBezTo>
                <a:cubicBezTo>
                  <a:pt x="1193937" y="688561"/>
                  <a:pt x="919654" y="708763"/>
                  <a:pt x="771049" y="707886"/>
                </a:cubicBezTo>
                <a:cubicBezTo>
                  <a:pt x="622444" y="707009"/>
                  <a:pt x="371724" y="691267"/>
                  <a:pt x="0" y="707886"/>
                </a:cubicBezTo>
                <a:cubicBezTo>
                  <a:pt x="-9681" y="576596"/>
                  <a:pt x="16071" y="446282"/>
                  <a:pt x="0" y="346864"/>
                </a:cubicBezTo>
                <a:cubicBezTo>
                  <a:pt x="-16071" y="247446"/>
                  <a:pt x="-12316" y="86140"/>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000" b="1" dirty="0">
                <a:latin typeface="Curlz MT" panose="04040404050702020202" pitchFamily="82" charset="0"/>
              </a:rPr>
              <a:t>Fun with 3W / 5W</a:t>
            </a:r>
            <a:endParaRPr lang="en-HK" sz="4000" dirty="0">
              <a:latin typeface="Curlz MT" panose="04040404050702020202" pitchFamily="82" charset="0"/>
            </a:endParaRPr>
          </a:p>
        </p:txBody>
      </p:sp>
      <p:sp>
        <p:nvSpPr>
          <p:cNvPr id="4" name="TextBox 3">
            <a:extLst>
              <a:ext uri="{FF2B5EF4-FFF2-40B4-BE49-F238E27FC236}">
                <a16:creationId xmlns:a16="http://schemas.microsoft.com/office/drawing/2014/main" id="{687025E4-36F9-6333-31CE-E071CC8BD6A9}"/>
              </a:ext>
            </a:extLst>
          </p:cNvPr>
          <p:cNvSpPr txBox="1"/>
          <p:nvPr/>
        </p:nvSpPr>
        <p:spPr>
          <a:xfrm>
            <a:off x="35011" y="1685954"/>
            <a:ext cx="4741922" cy="400110"/>
          </a:xfrm>
          <a:prstGeom prst="rect">
            <a:avLst/>
          </a:prstGeom>
          <a:noFill/>
        </p:spPr>
        <p:txBody>
          <a:bodyPr wrap="square" rtlCol="0">
            <a:spAutoFit/>
          </a:bodyPr>
          <a:lstStyle/>
          <a:p>
            <a:r>
              <a:rPr lang="en-GB" sz="2000" b="1" dirty="0">
                <a:latin typeface="Think" panose="02000500000000000000" pitchFamily="2" charset="0"/>
              </a:rPr>
              <a:t>Language of Instruction: Cantone</a:t>
            </a:r>
            <a:r>
              <a:rPr lang="en-GB" b="1" dirty="0">
                <a:latin typeface="Think" panose="02000500000000000000" pitchFamily="2" charset="0"/>
              </a:rPr>
              <a:t>se</a:t>
            </a:r>
            <a:endParaRPr lang="en-HK" b="1" dirty="0">
              <a:latin typeface="Think" panose="02000500000000000000" pitchFamily="2" charset="0"/>
            </a:endParaRPr>
          </a:p>
        </p:txBody>
      </p:sp>
      <p:graphicFrame>
        <p:nvGraphicFramePr>
          <p:cNvPr id="5" name="Table 4">
            <a:extLst>
              <a:ext uri="{FF2B5EF4-FFF2-40B4-BE49-F238E27FC236}">
                <a16:creationId xmlns:a16="http://schemas.microsoft.com/office/drawing/2014/main" id="{0C0BF18A-C8BC-8BF6-C59D-EE2966008A1B}"/>
              </a:ext>
            </a:extLst>
          </p:cNvPr>
          <p:cNvGraphicFramePr>
            <a:graphicFrameLocks noGrp="1"/>
          </p:cNvGraphicFramePr>
          <p:nvPr>
            <p:extLst>
              <p:ext uri="{D42A27DB-BD31-4B8C-83A1-F6EECF244321}">
                <p14:modId xmlns:p14="http://schemas.microsoft.com/office/powerpoint/2010/main" val="3117961183"/>
              </p:ext>
            </p:extLst>
          </p:nvPr>
        </p:nvGraphicFramePr>
        <p:xfrm>
          <a:off x="294163" y="4800600"/>
          <a:ext cx="6269674" cy="1192531"/>
        </p:xfrm>
        <a:graphic>
          <a:graphicData uri="http://schemas.openxmlformats.org/drawingml/2006/table">
            <a:tbl>
              <a:tblPr>
                <a:tableStyleId>{8A107856-5554-42FB-B03E-39F5DBC370BA}</a:tableStyleId>
              </a:tblPr>
              <a:tblGrid>
                <a:gridCol w="725012">
                  <a:extLst>
                    <a:ext uri="{9D8B030D-6E8A-4147-A177-3AD203B41FA5}">
                      <a16:colId xmlns:a16="http://schemas.microsoft.com/office/drawing/2014/main" val="1388667592"/>
                    </a:ext>
                  </a:extLst>
                </a:gridCol>
                <a:gridCol w="581025">
                  <a:extLst>
                    <a:ext uri="{9D8B030D-6E8A-4147-A177-3AD203B41FA5}">
                      <a16:colId xmlns:a16="http://schemas.microsoft.com/office/drawing/2014/main" val="3315179164"/>
                    </a:ext>
                  </a:extLst>
                </a:gridCol>
                <a:gridCol w="781151">
                  <a:extLst>
                    <a:ext uri="{9D8B030D-6E8A-4147-A177-3AD203B41FA5}">
                      <a16:colId xmlns:a16="http://schemas.microsoft.com/office/drawing/2014/main" val="2826305366"/>
                    </a:ext>
                  </a:extLst>
                </a:gridCol>
                <a:gridCol w="1250848">
                  <a:extLst>
                    <a:ext uri="{9D8B030D-6E8A-4147-A177-3AD203B41FA5}">
                      <a16:colId xmlns:a16="http://schemas.microsoft.com/office/drawing/2014/main" val="2037980367"/>
                    </a:ext>
                  </a:extLst>
                </a:gridCol>
                <a:gridCol w="625476">
                  <a:extLst>
                    <a:ext uri="{9D8B030D-6E8A-4147-A177-3AD203B41FA5}">
                      <a16:colId xmlns:a16="http://schemas.microsoft.com/office/drawing/2014/main" val="1366732801"/>
                    </a:ext>
                  </a:extLst>
                </a:gridCol>
                <a:gridCol w="2306162">
                  <a:extLst>
                    <a:ext uri="{9D8B030D-6E8A-4147-A177-3AD203B41FA5}">
                      <a16:colId xmlns:a16="http://schemas.microsoft.com/office/drawing/2014/main" val="4118488193"/>
                    </a:ext>
                  </a:extLst>
                </a:gridCol>
              </a:tblGrid>
              <a:tr h="477648">
                <a:tc>
                  <a:txBody>
                    <a:bodyPr/>
                    <a:lstStyle/>
                    <a:p>
                      <a:pPr algn="ctr">
                        <a:lnSpc>
                          <a:spcPts val="1400"/>
                        </a:lnSpc>
                      </a:pPr>
                      <a:r>
                        <a:rPr lang="en-US" sz="1400" kern="0" dirty="0">
                          <a:effectLst/>
                        </a:rPr>
                        <a:t>Code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Age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Day</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Time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Fee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Class Dates (6 lessons)</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39894192"/>
                  </a:ext>
                </a:extLst>
              </a:tr>
              <a:tr h="644822">
                <a:tc>
                  <a:txBody>
                    <a:bodyPr/>
                    <a:lstStyle/>
                    <a:p>
                      <a:pPr algn="ctr">
                        <a:lnSpc>
                          <a:spcPts val="1400"/>
                        </a:lnSpc>
                      </a:pPr>
                      <a:r>
                        <a:rPr lang="en-US" sz="1400" kern="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rPr>
                        <a:t>3 W</a:t>
                      </a:r>
                    </a:p>
                    <a:p>
                      <a:pPr algn="ctr">
                        <a:lnSpc>
                          <a:spcPts val="1400"/>
                        </a:lnSpc>
                      </a:pPr>
                      <a:r>
                        <a:rPr lang="en-US" sz="1400" kern="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rPr>
                        <a:t>(LN-UN)</a:t>
                      </a:r>
                    </a:p>
                    <a:p>
                      <a:pPr algn="ctr">
                        <a:lnSpc>
                          <a:spcPts val="1400"/>
                        </a:lnSpc>
                      </a:pPr>
                      <a:r>
                        <a:rPr lang="en-US" sz="1400" kern="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rPr>
                        <a:t>5 W</a:t>
                      </a:r>
                    </a:p>
                    <a:p>
                      <a:pPr algn="ctr">
                        <a:lnSpc>
                          <a:spcPts val="1400"/>
                        </a:lnSpc>
                      </a:pPr>
                      <a:r>
                        <a:rPr lang="en-US" sz="1400" kern="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rPr>
                        <a:t>(LK-UK)</a:t>
                      </a:r>
                      <a:endParaRPr lang="en-HK" sz="1400" kern="10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3 to 5</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Mon &amp; </a:t>
                      </a:r>
                    </a:p>
                    <a:p>
                      <a:pPr algn="ctr">
                        <a:lnSpc>
                          <a:spcPts val="1400"/>
                        </a:lnSpc>
                      </a:pPr>
                      <a:r>
                        <a:rPr lang="en-US" sz="1400" kern="0" dirty="0">
                          <a:effectLst/>
                        </a:rPr>
                        <a:t>Wed</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r>
                        <a:rPr lang="en-US" sz="1400" kern="100" dirty="0">
                          <a:effectLst/>
                        </a:rPr>
                        <a:t>3:30 pm – </a:t>
                      </a:r>
                    </a:p>
                    <a:p>
                      <a:pPr algn="ctr"/>
                      <a:r>
                        <a:rPr lang="en-US" sz="1400" kern="100" dirty="0">
                          <a:effectLst/>
                        </a:rPr>
                        <a:t>4:15 pm</a:t>
                      </a:r>
                      <a:endParaRPr lang="en-HK" sz="14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solidFill>
                            <a:srgbClr val="000000"/>
                          </a:solidFill>
                          <a:effectLst/>
                        </a:rPr>
                        <a:t>$1320-</a:t>
                      </a:r>
                      <a:endParaRPr lang="en-HK" sz="1400" kern="10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100" dirty="0">
                          <a:solidFill>
                            <a:srgbClr val="000000"/>
                          </a:solidFill>
                          <a:effectLst/>
                        </a:rPr>
                        <a:t>11, 13, 18, 20, 25, 27 Aug</a:t>
                      </a:r>
                      <a:endParaRPr lang="en-HK" sz="1400" kern="100" dirty="0">
                        <a:solidFill>
                          <a:srgbClr val="00000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2696046700"/>
                  </a:ext>
                </a:extLst>
              </a:tr>
            </a:tbl>
          </a:graphicData>
        </a:graphic>
      </p:graphicFrame>
      <p:sp>
        <p:nvSpPr>
          <p:cNvPr id="7" name="文字方塊 10">
            <a:extLst>
              <a:ext uri="{FF2B5EF4-FFF2-40B4-BE49-F238E27FC236}">
                <a16:creationId xmlns:a16="http://schemas.microsoft.com/office/drawing/2014/main" id="{8310CAF7-F2E7-6447-A387-8E9783084131}"/>
              </a:ext>
            </a:extLst>
          </p:cNvPr>
          <p:cNvSpPr txBox="1"/>
          <p:nvPr/>
        </p:nvSpPr>
        <p:spPr>
          <a:xfrm>
            <a:off x="133860" y="2609011"/>
            <a:ext cx="6259048" cy="2059153"/>
          </a:xfrm>
          <a:prstGeom prst="rect">
            <a:avLst/>
          </a:prstGeom>
          <a:noFill/>
        </p:spPr>
        <p:txBody>
          <a:bodyPr wrap="square">
            <a:spAutoFit/>
          </a:bodyPr>
          <a:lstStyle/>
          <a:p>
            <a:pPr marL="226695" algn="just">
              <a:lnSpc>
                <a:spcPct val="115000"/>
              </a:lnSpc>
              <a:spcBef>
                <a:spcPts val="600"/>
              </a:spcBef>
              <a:spcAft>
                <a:spcPts val="1000"/>
              </a:spcAft>
            </a:pPr>
            <a:r>
              <a:rPr lang="en-HK" sz="1600" kern="1200" dirty="0">
                <a:solidFill>
                  <a:srgbClr val="000000"/>
                </a:solidFill>
                <a:effectLst/>
                <a:latin typeface="Think" panose="02000500000000000000" pitchFamily="2" charset="0"/>
                <a:ea typeface="+mj-ea"/>
                <a:cs typeface="+mj-cs"/>
              </a:rPr>
              <a:t>Language skills are fundamental for early development and</a:t>
            </a:r>
            <a:r>
              <a:rPr lang="en-HK" sz="1600" dirty="0">
                <a:latin typeface="Think" panose="02000500000000000000" pitchFamily="2" charset="0"/>
              </a:rPr>
              <a:t> essential for primary interviews. W</a:t>
            </a:r>
            <a:r>
              <a:rPr lang="en-HK" sz="1600" kern="1200" dirty="0">
                <a:solidFill>
                  <a:srgbClr val="000000"/>
                </a:solidFill>
                <a:effectLst/>
                <a:latin typeface="Think" panose="02000500000000000000" pitchFamily="2" charset="0"/>
                <a:ea typeface="+mj-ea"/>
                <a:cs typeface="+mj-cs"/>
              </a:rPr>
              <a:t>hat better way to enhance them than through the magic of storytelling? Children will explore colourful picture books, create their own tales using fun props, and act out silly characters. Through interactive story circles, </a:t>
            </a:r>
            <a:r>
              <a:rPr lang="en-HK" sz="1600" dirty="0">
                <a:latin typeface="Think" panose="02000500000000000000" pitchFamily="2" charset="0"/>
              </a:rPr>
              <a:t>children will not only prepare for primary interviews but also cultivate confidence and endless creativity. </a:t>
            </a:r>
            <a:endParaRPr lang="en-HK" sz="1600" dirty="0">
              <a:effectLst/>
              <a:latin typeface="Think" panose="02000500000000000000" pitchFamily="2" charset="0"/>
              <a:ea typeface="SimSun" panose="02010600030101010101" pitchFamily="2" charset="-122"/>
              <a:cs typeface="Times New Roman" panose="02020603050405020304" pitchFamily="18" charset="0"/>
            </a:endParaRPr>
          </a:p>
        </p:txBody>
      </p:sp>
      <p:sp>
        <p:nvSpPr>
          <p:cNvPr id="8" name="AutoShape 2" descr="Combining STEAM Education with Playful Exploration | The Government of  Japan - JapanGov -">
            <a:extLst>
              <a:ext uri="{FF2B5EF4-FFF2-40B4-BE49-F238E27FC236}">
                <a16:creationId xmlns:a16="http://schemas.microsoft.com/office/drawing/2014/main" id="{E9452C19-B0B2-21FF-25CA-7A88BEF4124F}"/>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pic>
        <p:nvPicPr>
          <p:cNvPr id="1032" name="Picture 8" descr="Five Ws&quot; Images – Browse 73 Stock Photos, Vectors, and Video | Adobe Stock">
            <a:extLst>
              <a:ext uri="{FF2B5EF4-FFF2-40B4-BE49-F238E27FC236}">
                <a16:creationId xmlns:a16="http://schemas.microsoft.com/office/drawing/2014/main" id="{269B8159-F141-3194-CD3F-023B51A1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604" y="641405"/>
            <a:ext cx="2745536" cy="20591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圖片 14" descr="一張含有 動畫卡通, 動畫, 男孩, 塑像 的圖片&#10;&#10;AI 產生的內容可能不正確。">
            <a:extLst>
              <a:ext uri="{FF2B5EF4-FFF2-40B4-BE49-F238E27FC236}">
                <a16:creationId xmlns:a16="http://schemas.microsoft.com/office/drawing/2014/main" id="{082E6DF1-7BD0-8988-28BD-C277C9740D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56" b="90000" l="10000" r="90000">
                        <a14:foregroundMark x1="41042" y1="8056" x2="41042" y2="8056"/>
                        <a14:foregroundMark x1="67500" y1="33426" x2="67500" y2="33426"/>
                      </a14:backgroundRemoval>
                    </a14:imgEffect>
                  </a14:imgLayer>
                </a14:imgProps>
              </a:ext>
              <a:ext uri="{28A0092B-C50C-407E-A947-70E740481C1C}">
                <a14:useLocalDpi xmlns:a14="http://schemas.microsoft.com/office/drawing/2010/main" val="0"/>
              </a:ext>
            </a:extLst>
          </a:blip>
          <a:stretch>
            <a:fillRect/>
          </a:stretch>
        </p:blipFill>
        <p:spPr>
          <a:xfrm>
            <a:off x="119340" y="6190800"/>
            <a:ext cx="6604800" cy="3715200"/>
          </a:xfrm>
          <a:prstGeom prst="rect">
            <a:avLst/>
          </a:prstGeom>
        </p:spPr>
      </p:pic>
    </p:spTree>
    <p:extLst>
      <p:ext uri="{BB962C8B-B14F-4D97-AF65-F5344CB8AC3E}">
        <p14:creationId xmlns:p14="http://schemas.microsoft.com/office/powerpoint/2010/main" val="301853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0642C-FF43-1FC4-8772-9FB6035E59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BB53C2-90DC-137B-ABC5-BDD665418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57"/>
            <a:ext cx="6858000" cy="9906000"/>
          </a:xfrm>
          <a:prstGeom prst="rect">
            <a:avLst/>
          </a:prstGeom>
        </p:spPr>
      </p:pic>
      <p:sp>
        <p:nvSpPr>
          <p:cNvPr id="6" name="Rectangle 5">
            <a:extLst>
              <a:ext uri="{FF2B5EF4-FFF2-40B4-BE49-F238E27FC236}">
                <a16:creationId xmlns:a16="http://schemas.microsoft.com/office/drawing/2014/main" id="{B488F551-CF61-535D-CB37-8D279732BA59}"/>
              </a:ext>
            </a:extLst>
          </p:cNvPr>
          <p:cNvSpPr/>
          <p:nvPr/>
        </p:nvSpPr>
        <p:spPr>
          <a:xfrm rot="20982597">
            <a:off x="359344" y="1117900"/>
            <a:ext cx="3771877" cy="707886"/>
          </a:xfrm>
          <a:custGeom>
            <a:avLst/>
            <a:gdLst>
              <a:gd name="connsiteX0" fmla="*/ 0 w 3771877"/>
              <a:gd name="connsiteY0" fmla="*/ 0 h 707886"/>
              <a:gd name="connsiteX1" fmla="*/ 553209 w 3771877"/>
              <a:gd name="connsiteY1" fmla="*/ 0 h 707886"/>
              <a:gd name="connsiteX2" fmla="*/ 1257292 w 3771877"/>
              <a:gd name="connsiteY2" fmla="*/ 0 h 707886"/>
              <a:gd name="connsiteX3" fmla="*/ 1961376 w 3771877"/>
              <a:gd name="connsiteY3" fmla="*/ 0 h 707886"/>
              <a:gd name="connsiteX4" fmla="*/ 2665460 w 3771877"/>
              <a:gd name="connsiteY4" fmla="*/ 0 h 707886"/>
              <a:gd name="connsiteX5" fmla="*/ 3771877 w 3771877"/>
              <a:gd name="connsiteY5" fmla="*/ 0 h 707886"/>
              <a:gd name="connsiteX6" fmla="*/ 3771877 w 3771877"/>
              <a:gd name="connsiteY6" fmla="*/ 339785 h 707886"/>
              <a:gd name="connsiteX7" fmla="*/ 3771877 w 3771877"/>
              <a:gd name="connsiteY7" fmla="*/ 707886 h 707886"/>
              <a:gd name="connsiteX8" fmla="*/ 3256387 w 3771877"/>
              <a:gd name="connsiteY8" fmla="*/ 707886 h 707886"/>
              <a:gd name="connsiteX9" fmla="*/ 2627741 w 3771877"/>
              <a:gd name="connsiteY9" fmla="*/ 707886 h 707886"/>
              <a:gd name="connsiteX10" fmla="*/ 2112251 w 3771877"/>
              <a:gd name="connsiteY10" fmla="*/ 707886 h 707886"/>
              <a:gd name="connsiteX11" fmla="*/ 1596761 w 3771877"/>
              <a:gd name="connsiteY11" fmla="*/ 707886 h 707886"/>
              <a:gd name="connsiteX12" fmla="*/ 1043553 w 3771877"/>
              <a:gd name="connsiteY12" fmla="*/ 707886 h 707886"/>
              <a:gd name="connsiteX13" fmla="*/ 0 w 3771877"/>
              <a:gd name="connsiteY13" fmla="*/ 707886 h 707886"/>
              <a:gd name="connsiteX14" fmla="*/ 0 w 3771877"/>
              <a:gd name="connsiteY14" fmla="*/ 368101 h 707886"/>
              <a:gd name="connsiteX15" fmla="*/ 0 w 3771877"/>
              <a:gd name="connsiteY1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1877" h="707886" fill="none" extrusionOk="0">
                <a:moveTo>
                  <a:pt x="0" y="0"/>
                </a:moveTo>
                <a:cubicBezTo>
                  <a:pt x="140702" y="4440"/>
                  <a:pt x="399294" y="-5086"/>
                  <a:pt x="553209" y="0"/>
                </a:cubicBezTo>
                <a:cubicBezTo>
                  <a:pt x="707124" y="5086"/>
                  <a:pt x="1056268" y="31643"/>
                  <a:pt x="1257292" y="0"/>
                </a:cubicBezTo>
                <a:cubicBezTo>
                  <a:pt x="1458316" y="-31643"/>
                  <a:pt x="1668790" y="-2697"/>
                  <a:pt x="1961376" y="0"/>
                </a:cubicBezTo>
                <a:cubicBezTo>
                  <a:pt x="2253962" y="2697"/>
                  <a:pt x="2472324" y="-15588"/>
                  <a:pt x="2665460" y="0"/>
                </a:cubicBezTo>
                <a:cubicBezTo>
                  <a:pt x="2858596" y="15588"/>
                  <a:pt x="3386816" y="51737"/>
                  <a:pt x="3771877" y="0"/>
                </a:cubicBezTo>
                <a:cubicBezTo>
                  <a:pt x="3786525" y="111044"/>
                  <a:pt x="3757140" y="246939"/>
                  <a:pt x="3771877" y="339785"/>
                </a:cubicBezTo>
                <a:cubicBezTo>
                  <a:pt x="3786614" y="432632"/>
                  <a:pt x="3777614" y="625310"/>
                  <a:pt x="3771877" y="707886"/>
                </a:cubicBezTo>
                <a:cubicBezTo>
                  <a:pt x="3519481" y="715660"/>
                  <a:pt x="3363914" y="725554"/>
                  <a:pt x="3256387" y="707886"/>
                </a:cubicBezTo>
                <a:cubicBezTo>
                  <a:pt x="3148860" y="690219"/>
                  <a:pt x="2849903" y="736681"/>
                  <a:pt x="2627741" y="707886"/>
                </a:cubicBezTo>
                <a:cubicBezTo>
                  <a:pt x="2405579" y="679091"/>
                  <a:pt x="2329663" y="700250"/>
                  <a:pt x="2112251" y="707886"/>
                </a:cubicBezTo>
                <a:cubicBezTo>
                  <a:pt x="1894839" y="715523"/>
                  <a:pt x="1772085" y="685692"/>
                  <a:pt x="1596761" y="707886"/>
                </a:cubicBezTo>
                <a:cubicBezTo>
                  <a:pt x="1421437" y="730081"/>
                  <a:pt x="1288413" y="728951"/>
                  <a:pt x="1043553" y="707886"/>
                </a:cubicBezTo>
                <a:cubicBezTo>
                  <a:pt x="798693" y="686821"/>
                  <a:pt x="323894" y="691878"/>
                  <a:pt x="0" y="707886"/>
                </a:cubicBezTo>
                <a:cubicBezTo>
                  <a:pt x="-12100" y="580096"/>
                  <a:pt x="13257" y="453620"/>
                  <a:pt x="0" y="368101"/>
                </a:cubicBezTo>
                <a:cubicBezTo>
                  <a:pt x="-13257" y="282583"/>
                  <a:pt x="8678" y="165468"/>
                  <a:pt x="0" y="0"/>
                </a:cubicBezTo>
                <a:close/>
              </a:path>
              <a:path w="3771877" h="707886" stroke="0" extrusionOk="0">
                <a:moveTo>
                  <a:pt x="0" y="0"/>
                </a:moveTo>
                <a:cubicBezTo>
                  <a:pt x="180754" y="9967"/>
                  <a:pt x="354928" y="-3882"/>
                  <a:pt x="666365" y="0"/>
                </a:cubicBezTo>
                <a:cubicBezTo>
                  <a:pt x="977802" y="3882"/>
                  <a:pt x="1157973" y="4363"/>
                  <a:pt x="1295011" y="0"/>
                </a:cubicBezTo>
                <a:cubicBezTo>
                  <a:pt x="1432049" y="-4363"/>
                  <a:pt x="1788041" y="-20206"/>
                  <a:pt x="1923657" y="0"/>
                </a:cubicBezTo>
                <a:cubicBezTo>
                  <a:pt x="2059273" y="20206"/>
                  <a:pt x="2318490" y="22450"/>
                  <a:pt x="2627741" y="0"/>
                </a:cubicBezTo>
                <a:cubicBezTo>
                  <a:pt x="2936992" y="-22450"/>
                  <a:pt x="3224186" y="-29177"/>
                  <a:pt x="3771877" y="0"/>
                </a:cubicBezTo>
                <a:cubicBezTo>
                  <a:pt x="3767727" y="110795"/>
                  <a:pt x="3762214" y="211085"/>
                  <a:pt x="3771877" y="346864"/>
                </a:cubicBezTo>
                <a:cubicBezTo>
                  <a:pt x="3781540" y="482643"/>
                  <a:pt x="3770646" y="579520"/>
                  <a:pt x="3771877" y="707886"/>
                </a:cubicBezTo>
                <a:cubicBezTo>
                  <a:pt x="3537251" y="714632"/>
                  <a:pt x="3426828" y="705633"/>
                  <a:pt x="3256387" y="707886"/>
                </a:cubicBezTo>
                <a:cubicBezTo>
                  <a:pt x="3085946" y="710140"/>
                  <a:pt x="2744827" y="734523"/>
                  <a:pt x="2552303" y="707886"/>
                </a:cubicBezTo>
                <a:cubicBezTo>
                  <a:pt x="2359779" y="681249"/>
                  <a:pt x="2029713" y="725384"/>
                  <a:pt x="1885939" y="707886"/>
                </a:cubicBezTo>
                <a:cubicBezTo>
                  <a:pt x="1742165" y="690388"/>
                  <a:pt x="1450171" y="713266"/>
                  <a:pt x="1219574" y="707886"/>
                </a:cubicBezTo>
                <a:cubicBezTo>
                  <a:pt x="988978" y="702506"/>
                  <a:pt x="767773" y="707070"/>
                  <a:pt x="553209" y="707886"/>
                </a:cubicBezTo>
                <a:cubicBezTo>
                  <a:pt x="338645" y="708702"/>
                  <a:pt x="144604" y="700040"/>
                  <a:pt x="0" y="707886"/>
                </a:cubicBezTo>
                <a:cubicBezTo>
                  <a:pt x="7591" y="593524"/>
                  <a:pt x="13581" y="462995"/>
                  <a:pt x="0" y="368101"/>
                </a:cubicBezTo>
                <a:cubicBezTo>
                  <a:pt x="-13581" y="273207"/>
                  <a:pt x="-11310" y="113582"/>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r>
              <a:rPr lang="en-US" sz="4000" b="1" dirty="0">
                <a:latin typeface="Curlz MT" panose="04040404050702020202" pitchFamily="82" charset="0"/>
              </a:rPr>
              <a:t>Fun with STEAM</a:t>
            </a:r>
            <a:endParaRPr lang="en-HK" sz="4000" dirty="0">
              <a:latin typeface="Curlz MT" panose="04040404050702020202" pitchFamily="82" charset="0"/>
            </a:endParaRPr>
          </a:p>
        </p:txBody>
      </p:sp>
      <p:sp>
        <p:nvSpPr>
          <p:cNvPr id="10" name="TextBox 9">
            <a:extLst>
              <a:ext uri="{FF2B5EF4-FFF2-40B4-BE49-F238E27FC236}">
                <a16:creationId xmlns:a16="http://schemas.microsoft.com/office/drawing/2014/main" id="{9AF7966E-8E91-DF3E-4550-BE14F59EEED6}"/>
              </a:ext>
            </a:extLst>
          </p:cNvPr>
          <p:cNvSpPr txBox="1"/>
          <p:nvPr/>
        </p:nvSpPr>
        <p:spPr>
          <a:xfrm>
            <a:off x="527198" y="2421446"/>
            <a:ext cx="4617474" cy="400110"/>
          </a:xfrm>
          <a:prstGeom prst="rect">
            <a:avLst/>
          </a:prstGeom>
          <a:noFill/>
        </p:spPr>
        <p:txBody>
          <a:bodyPr wrap="square" rtlCol="0">
            <a:spAutoFit/>
          </a:bodyPr>
          <a:lstStyle/>
          <a:p>
            <a:r>
              <a:rPr lang="en-GB" sz="2000" b="1" dirty="0">
                <a:latin typeface="Think" panose="02000500000000000000" pitchFamily="2" charset="0"/>
              </a:rPr>
              <a:t>Language of Instruction: Cantone</a:t>
            </a:r>
            <a:r>
              <a:rPr lang="en-GB" b="1" dirty="0">
                <a:latin typeface="Think" panose="02000500000000000000" pitchFamily="2" charset="0"/>
              </a:rPr>
              <a:t>se</a:t>
            </a:r>
            <a:endParaRPr lang="en-HK" b="1" dirty="0">
              <a:latin typeface="Think" panose="02000500000000000000" pitchFamily="2" charset="0"/>
            </a:endParaRPr>
          </a:p>
        </p:txBody>
      </p:sp>
      <p:graphicFrame>
        <p:nvGraphicFramePr>
          <p:cNvPr id="12" name="Table 11">
            <a:extLst>
              <a:ext uri="{FF2B5EF4-FFF2-40B4-BE49-F238E27FC236}">
                <a16:creationId xmlns:a16="http://schemas.microsoft.com/office/drawing/2014/main" id="{CCCB6754-960F-73C9-2B91-52460F5ECBE7}"/>
              </a:ext>
            </a:extLst>
          </p:cNvPr>
          <p:cNvGraphicFramePr>
            <a:graphicFrameLocks noGrp="1"/>
          </p:cNvGraphicFramePr>
          <p:nvPr>
            <p:extLst>
              <p:ext uri="{D42A27DB-BD31-4B8C-83A1-F6EECF244321}">
                <p14:modId xmlns:p14="http://schemas.microsoft.com/office/powerpoint/2010/main" val="384887798"/>
              </p:ext>
            </p:extLst>
          </p:nvPr>
        </p:nvGraphicFramePr>
        <p:xfrm>
          <a:off x="457200" y="5149379"/>
          <a:ext cx="6269674" cy="1003828"/>
        </p:xfrm>
        <a:graphic>
          <a:graphicData uri="http://schemas.openxmlformats.org/drawingml/2006/table">
            <a:tbl>
              <a:tblPr>
                <a:tableStyleId>{8A107856-5554-42FB-B03E-39F5DBC370BA}</a:tableStyleId>
              </a:tblPr>
              <a:tblGrid>
                <a:gridCol w="556736">
                  <a:extLst>
                    <a:ext uri="{9D8B030D-6E8A-4147-A177-3AD203B41FA5}">
                      <a16:colId xmlns:a16="http://schemas.microsoft.com/office/drawing/2014/main" val="1388667592"/>
                    </a:ext>
                  </a:extLst>
                </a:gridCol>
                <a:gridCol w="546100">
                  <a:extLst>
                    <a:ext uri="{9D8B030D-6E8A-4147-A177-3AD203B41FA5}">
                      <a16:colId xmlns:a16="http://schemas.microsoft.com/office/drawing/2014/main" val="3315179164"/>
                    </a:ext>
                  </a:extLst>
                </a:gridCol>
                <a:gridCol w="984352">
                  <a:extLst>
                    <a:ext uri="{9D8B030D-6E8A-4147-A177-3AD203B41FA5}">
                      <a16:colId xmlns:a16="http://schemas.microsoft.com/office/drawing/2014/main" val="2826305366"/>
                    </a:ext>
                  </a:extLst>
                </a:gridCol>
                <a:gridCol w="1250848">
                  <a:extLst>
                    <a:ext uri="{9D8B030D-6E8A-4147-A177-3AD203B41FA5}">
                      <a16:colId xmlns:a16="http://schemas.microsoft.com/office/drawing/2014/main" val="2037980367"/>
                    </a:ext>
                  </a:extLst>
                </a:gridCol>
                <a:gridCol w="546100">
                  <a:extLst>
                    <a:ext uri="{9D8B030D-6E8A-4147-A177-3AD203B41FA5}">
                      <a16:colId xmlns:a16="http://schemas.microsoft.com/office/drawing/2014/main" val="1366732801"/>
                    </a:ext>
                  </a:extLst>
                </a:gridCol>
                <a:gridCol w="2385538">
                  <a:extLst>
                    <a:ext uri="{9D8B030D-6E8A-4147-A177-3AD203B41FA5}">
                      <a16:colId xmlns:a16="http://schemas.microsoft.com/office/drawing/2014/main" val="4118488193"/>
                    </a:ext>
                  </a:extLst>
                </a:gridCol>
              </a:tblGrid>
              <a:tr h="477648">
                <a:tc>
                  <a:txBody>
                    <a:bodyPr/>
                    <a:lstStyle/>
                    <a:p>
                      <a:pPr algn="ctr">
                        <a:lnSpc>
                          <a:spcPts val="1400"/>
                        </a:lnSpc>
                      </a:pPr>
                      <a:r>
                        <a:rPr lang="en-US" sz="1400" kern="0" dirty="0">
                          <a:effectLst/>
                        </a:rPr>
                        <a:t>Code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Age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Day</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Time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Fee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Class Dates (6 lessons)</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39894192"/>
                  </a:ext>
                </a:extLst>
              </a:tr>
              <a:tr h="526180">
                <a:tc>
                  <a:txBody>
                    <a:bodyPr/>
                    <a:lstStyle/>
                    <a:p>
                      <a:pPr algn="ctr">
                        <a:lnSpc>
                          <a:spcPts val="1400"/>
                        </a:lnSpc>
                      </a:pPr>
                      <a:r>
                        <a:rPr lang="en-US" sz="1400" kern="0" dirty="0">
                          <a:solidFill>
                            <a:schemeClr val="tx1"/>
                          </a:solidFill>
                          <a:effectLst/>
                        </a:rPr>
                        <a:t>S1</a:t>
                      </a:r>
                      <a:endParaRPr lang="en-HK" sz="1400" kern="100" dirty="0">
                        <a:solidFill>
                          <a:schemeClr val="tx1"/>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3 to 5</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Tuesday &amp;</a:t>
                      </a:r>
                    </a:p>
                    <a:p>
                      <a:pPr algn="ctr">
                        <a:lnSpc>
                          <a:spcPts val="1400"/>
                        </a:lnSpc>
                      </a:pP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Thursday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r>
                        <a:rPr lang="en-US" sz="1400" kern="100" dirty="0">
                          <a:effectLst/>
                        </a:rPr>
                        <a:t>3:30 pm – </a:t>
                      </a:r>
                    </a:p>
                    <a:p>
                      <a:pPr algn="ctr"/>
                      <a:r>
                        <a:rPr lang="en-US" sz="1400" kern="100" dirty="0">
                          <a:effectLst/>
                        </a:rPr>
                        <a:t>4:15 pm</a:t>
                      </a:r>
                      <a:endParaRPr lang="en-HK" sz="1400" kern="100" dirty="0">
                        <a:effectLst/>
                        <a:latin typeface="+mn-lt"/>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solidFill>
                            <a:schemeClr val="tx1"/>
                          </a:solidFill>
                          <a:effectLst/>
                        </a:rPr>
                        <a:t>$1320-</a:t>
                      </a:r>
                      <a:endParaRPr lang="en-HK" sz="1400" kern="100" dirty="0">
                        <a:solidFill>
                          <a:schemeClr val="tx1"/>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100" dirty="0">
                          <a:solidFill>
                            <a:schemeClr val="tx1"/>
                          </a:solidFill>
                          <a:effectLst/>
                        </a:rPr>
                        <a:t>12, 14, 19, 21, 26, 28 Aug</a:t>
                      </a:r>
                      <a:endParaRPr lang="en-HK" sz="1400" kern="100" dirty="0">
                        <a:solidFill>
                          <a:schemeClr val="tx1"/>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2696046700"/>
                  </a:ext>
                </a:extLst>
              </a:tr>
            </a:tbl>
          </a:graphicData>
        </a:graphic>
      </p:graphicFrame>
      <p:sp>
        <p:nvSpPr>
          <p:cNvPr id="11" name="文字方塊 10">
            <a:extLst>
              <a:ext uri="{FF2B5EF4-FFF2-40B4-BE49-F238E27FC236}">
                <a16:creationId xmlns:a16="http://schemas.microsoft.com/office/drawing/2014/main" id="{19E9262B-0388-D93A-D717-CD15EC14FBDB}"/>
              </a:ext>
            </a:extLst>
          </p:cNvPr>
          <p:cNvSpPr txBox="1"/>
          <p:nvPr/>
        </p:nvSpPr>
        <p:spPr>
          <a:xfrm>
            <a:off x="292136" y="2928029"/>
            <a:ext cx="6239411" cy="1760610"/>
          </a:xfrm>
          <a:prstGeom prst="rect">
            <a:avLst/>
          </a:prstGeom>
          <a:noFill/>
        </p:spPr>
        <p:txBody>
          <a:bodyPr wrap="square">
            <a:spAutoFit/>
          </a:bodyPr>
          <a:lstStyle/>
          <a:p>
            <a:pPr algn="just">
              <a:lnSpc>
                <a:spcPct val="114000"/>
              </a:lnSpc>
              <a:spcAft>
                <a:spcPts val="1029"/>
              </a:spcAft>
              <a:buNone/>
            </a:pPr>
            <a:r>
              <a:rPr lang="en-HK" sz="1600" i="0" dirty="0">
                <a:effectLst/>
                <a:latin typeface="Think" panose="02000500000000000000" pitchFamily="2" charset="0"/>
              </a:rPr>
              <a:t>Let’s play and learn with STEAM this summer! Through fun science experiments, creative building blocks, colourful art projects, and exciting nature discovery</a:t>
            </a:r>
            <a:r>
              <a:rPr lang="en-HK" sz="1600" dirty="0">
                <a:latin typeface="Think" panose="02000500000000000000" pitchFamily="2" charset="0"/>
              </a:rPr>
              <a:t>, l</a:t>
            </a:r>
            <a:r>
              <a:rPr lang="en-HK" sz="1600" i="0" dirty="0">
                <a:effectLst/>
                <a:latin typeface="Think" panose="02000500000000000000" pitchFamily="2" charset="0"/>
              </a:rPr>
              <a:t>ittle hands will explore, create, and giggle while learning new things every day! Watch as your child discovers floating and sinking, builds mini robots, and creates rainbow explosions—all while making new friends!</a:t>
            </a:r>
            <a:endParaRPr lang="en-HK" sz="1600" dirty="0">
              <a:effectLst/>
              <a:latin typeface="Think" panose="02000500000000000000" pitchFamily="2" charset="0"/>
              <a:ea typeface="SimSun" panose="02010600030101010101" pitchFamily="2" charset="-122"/>
              <a:cs typeface="Times New Roman" panose="02020603050405020304" pitchFamily="18" charset="0"/>
            </a:endParaRPr>
          </a:p>
        </p:txBody>
      </p:sp>
      <p:sp>
        <p:nvSpPr>
          <p:cNvPr id="8" name="AutoShape 2" descr="Combining STEAM Education with Playful Exploration | The Government of  Japan - JapanGov -">
            <a:extLst>
              <a:ext uri="{FF2B5EF4-FFF2-40B4-BE49-F238E27FC236}">
                <a16:creationId xmlns:a16="http://schemas.microsoft.com/office/drawing/2014/main" id="{E23434FB-82F8-7F56-BA06-8706146BD375}"/>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pic>
        <p:nvPicPr>
          <p:cNvPr id="17" name="Picture 16">
            <a:extLst>
              <a:ext uri="{FF2B5EF4-FFF2-40B4-BE49-F238E27FC236}">
                <a16:creationId xmlns:a16="http://schemas.microsoft.com/office/drawing/2014/main" id="{D5D7EC8E-1BF4-11DD-AD17-7A0D04D41F2C}"/>
              </a:ext>
            </a:extLst>
          </p:cNvPr>
          <p:cNvPicPr>
            <a:picLocks noChangeAspect="1"/>
          </p:cNvPicPr>
          <p:nvPr/>
        </p:nvPicPr>
        <p:blipFill>
          <a:blip r:embed="rId3"/>
          <a:stretch>
            <a:fillRect/>
          </a:stretch>
        </p:blipFill>
        <p:spPr>
          <a:xfrm>
            <a:off x="4609319" y="-29712"/>
            <a:ext cx="1922228" cy="1922228"/>
          </a:xfrm>
          <a:prstGeom prst="ellipse">
            <a:avLst/>
          </a:prstGeom>
          <a:ln>
            <a:noFill/>
          </a:ln>
          <a:effectLst>
            <a:softEdge rad="112500"/>
          </a:effectLst>
        </p:spPr>
      </p:pic>
      <p:pic>
        <p:nvPicPr>
          <p:cNvPr id="15" name="圖片 14" descr="一張含有 平面設計, 圖形, 卡通 的圖片&#10;&#10;AI 產生的內容可能不正確。">
            <a:extLst>
              <a:ext uri="{FF2B5EF4-FFF2-40B4-BE49-F238E27FC236}">
                <a16:creationId xmlns:a16="http://schemas.microsoft.com/office/drawing/2014/main" id="{5D9A3F65-F7F1-2592-94D4-09E0C1D7E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47" y="6322932"/>
            <a:ext cx="6248400" cy="3429000"/>
          </a:xfrm>
          <a:prstGeom prst="rect">
            <a:avLst/>
          </a:prstGeom>
        </p:spPr>
      </p:pic>
    </p:spTree>
    <p:extLst>
      <p:ext uri="{BB962C8B-B14F-4D97-AF65-F5344CB8AC3E}">
        <p14:creationId xmlns:p14="http://schemas.microsoft.com/office/powerpoint/2010/main" val="28277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43107" y="1713494"/>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altLang="zh-TW" sz="1600" b="1" kern="100" dirty="0">
                <a:latin typeface="Comic Sans MS" panose="030F0702030302020204" pitchFamily="66" charset="0"/>
                <a:ea typeface="新細明體" panose="02020500000000000000" pitchFamily="18" charset="-120"/>
                <a:cs typeface="Times New Roman" panose="02020603050405020304" pitchFamily="18" charset="0"/>
              </a:rPr>
              <a:t>Nam Cheong</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320038" y="880529"/>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Fun 2025</a:t>
            </a:r>
            <a:endParaRPr lang="en-HK" dirty="0">
              <a:latin typeface="Think" panose="02000500000000000000" pitchFamily="2" charset="0"/>
            </a:endParaRPr>
          </a:p>
        </p:txBody>
      </p:sp>
      <p:sp>
        <p:nvSpPr>
          <p:cNvPr id="10" name="TextBox 9">
            <a:extLst>
              <a:ext uri="{FF2B5EF4-FFF2-40B4-BE49-F238E27FC236}">
                <a16:creationId xmlns:a16="http://schemas.microsoft.com/office/drawing/2014/main" id="{E1924E48-CFDD-4B6C-A6CE-5AC6F9719CD5}"/>
              </a:ext>
            </a:extLst>
          </p:cNvPr>
          <p:cNvSpPr txBox="1"/>
          <p:nvPr/>
        </p:nvSpPr>
        <p:spPr>
          <a:xfrm>
            <a:off x="234631" y="2806416"/>
            <a:ext cx="6388735" cy="6234527"/>
          </a:xfrm>
          <a:prstGeom prst="rect">
            <a:avLst/>
          </a:prstGeom>
          <a:noFill/>
        </p:spPr>
        <p:txBody>
          <a:bodyPr wrap="square" rtlCol="0">
            <a:spAutoFit/>
          </a:bodyPr>
          <a:lstStyle/>
          <a:p>
            <a:pPr lvl="0" algn="just" defTabSz="914400" eaLnBrk="0" fontAlgn="base" hangingPunct="0">
              <a:lnSpc>
                <a:spcPts val="3000"/>
              </a:lnSpc>
              <a:spcBef>
                <a:spcPct val="0"/>
              </a:spcBef>
              <a:spcAft>
                <a:spcPct val="0"/>
              </a:spcAft>
              <a:tabLst>
                <a:tab pos="304800" algn="l"/>
              </a:tabLst>
            </a:pP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Enrolment and </a:t>
            </a:r>
            <a:r>
              <a:rPr lang="en-US" altLang="zh-HK" sz="1600" u="sng" dirty="0" err="1">
                <a:solidFill>
                  <a:srgbClr val="000000"/>
                </a:solidFill>
                <a:latin typeface="Think" panose="02000500000000000000" pitchFamily="2" charset="0"/>
                <a:cs typeface="Calibri" panose="020F0502020204030204" pitchFamily="34" charset="0"/>
                <a:sym typeface="Wingdings" panose="05000000000000000000" pitchFamily="2" charset="2"/>
              </a:rPr>
              <a:t>Programme</a:t>
            </a: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 Regulations</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All fees paid are non-refundable, and no make up class for absentee.</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For when Typhoon No. 3 and Red Rainstorms or higher are hoisted, the lesson will be cancelled without compensation.</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If the Red / Black rainstorm signal is in effect while the kindergarten is in session, children will continue their session at school</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Children that have fever or not feeling well are encouraged to stay home and rest. </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algn="ctr">
              <a:lnSpc>
                <a:spcPts val="1400"/>
              </a:lnSpc>
              <a:spcAft>
                <a:spcPts val="1000"/>
              </a:spcAft>
            </a:pPr>
            <a:br>
              <a:rPr lang="en-US" sz="1400" b="1" dirty="0">
                <a:effectLst/>
                <a:latin typeface="Arial" panose="020B0604020202020204" pitchFamily="34" charset="0"/>
                <a:ea typeface="標楷體" panose="03000509000000000000" pitchFamily="65" charset="-120"/>
                <a:cs typeface="Times New Roman" panose="02020603050405020304" pitchFamily="18" charset="0"/>
              </a:rPr>
            </a:br>
            <a:r>
              <a:rPr lang="en-US" sz="1400" b="1" dirty="0">
                <a:effectLst/>
                <a:latin typeface="Arial" panose="020B0604020202020204" pitchFamily="34" charset="0"/>
                <a:ea typeface="標楷體" panose="03000509000000000000" pitchFamily="65" charset="-120"/>
                <a:cs typeface="Times New Roman" panose="02020603050405020304" pitchFamily="18" charset="0"/>
              </a:rPr>
              <a:t>Shop G26 V Walk G/F., </a:t>
            </a:r>
            <a:endParaRPr lang="en-HK" sz="14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ts val="1400"/>
              </a:lnSpc>
              <a:spcAft>
                <a:spcPts val="1000"/>
              </a:spcAft>
            </a:pPr>
            <a:r>
              <a:rPr lang="en-US" sz="1400" b="1" dirty="0">
                <a:effectLst/>
                <a:latin typeface="Arial" panose="020B0604020202020204" pitchFamily="34" charset="0"/>
                <a:ea typeface="標楷體" panose="03000509000000000000" pitchFamily="65" charset="-120"/>
                <a:cs typeface="Times New Roman" panose="02020603050405020304" pitchFamily="18" charset="0"/>
              </a:rPr>
              <a:t>28 Sham </a:t>
            </a:r>
            <a:r>
              <a:rPr lang="en-US" sz="1400" b="1" dirty="0" err="1">
                <a:effectLst/>
                <a:latin typeface="Arial" panose="020B0604020202020204" pitchFamily="34" charset="0"/>
                <a:ea typeface="標楷體" panose="03000509000000000000" pitchFamily="65" charset="-120"/>
                <a:cs typeface="Times New Roman" panose="02020603050405020304" pitchFamily="18" charset="0"/>
              </a:rPr>
              <a:t>Mong</a:t>
            </a:r>
            <a:r>
              <a:rPr lang="en-US" sz="1400" b="1" dirty="0">
                <a:effectLst/>
                <a:latin typeface="Arial" panose="020B0604020202020204" pitchFamily="34" charset="0"/>
                <a:ea typeface="標楷體" panose="03000509000000000000" pitchFamily="65" charset="-120"/>
                <a:cs typeface="Times New Roman" panose="02020603050405020304" pitchFamily="18" charset="0"/>
              </a:rPr>
              <a:t> Road, </a:t>
            </a:r>
            <a:r>
              <a:rPr lang="en-US" sz="1400" b="1" dirty="0" err="1">
                <a:effectLst/>
                <a:latin typeface="Arial" panose="020B0604020202020204" pitchFamily="34" charset="0"/>
                <a:ea typeface="標楷體" panose="03000509000000000000" pitchFamily="65" charset="-120"/>
                <a:cs typeface="Times New Roman" panose="02020603050405020304" pitchFamily="18" charset="0"/>
              </a:rPr>
              <a:t>Shamshuipo</a:t>
            </a:r>
            <a:r>
              <a:rPr lang="en-US" sz="1400" b="1" dirty="0">
                <a:effectLst/>
                <a:latin typeface="Arial" panose="020B0604020202020204" pitchFamily="34" charset="0"/>
                <a:ea typeface="標楷體" panose="03000509000000000000" pitchFamily="65" charset="-120"/>
                <a:cs typeface="Times New Roman" panose="02020603050405020304" pitchFamily="18" charset="0"/>
              </a:rPr>
              <a:t>, </a:t>
            </a:r>
            <a:r>
              <a:rPr lang="en-US" sz="1400" b="1" dirty="0" err="1">
                <a:effectLst/>
                <a:latin typeface="Arial" panose="020B0604020202020204" pitchFamily="34" charset="0"/>
                <a:ea typeface="標楷體" panose="03000509000000000000" pitchFamily="65" charset="-120"/>
                <a:cs typeface="Times New Roman" panose="02020603050405020304" pitchFamily="18" charset="0"/>
              </a:rPr>
              <a:t>Kln</a:t>
            </a:r>
            <a:r>
              <a:rPr lang="en-US" sz="1400" b="1" dirty="0">
                <a:effectLst/>
                <a:latin typeface="Arial" panose="020B0604020202020204" pitchFamily="34" charset="0"/>
                <a:ea typeface="標楷體" panose="03000509000000000000" pitchFamily="65" charset="-120"/>
                <a:cs typeface="Times New Roman" panose="02020603050405020304" pitchFamily="18" charset="0"/>
              </a:rPr>
              <a:t>.</a:t>
            </a:r>
            <a:endParaRPr lang="en-HK" sz="14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ts val="1400"/>
              </a:lnSpc>
              <a:spcAft>
                <a:spcPts val="1000"/>
              </a:spcAft>
            </a:pPr>
            <a:r>
              <a:rPr lang="zh-HK" sz="1400" b="1" dirty="0">
                <a:effectLst/>
                <a:latin typeface="Calibri" panose="020F0502020204030204" pitchFamily="34" charset="0"/>
                <a:ea typeface="標楷體" panose="03000509000000000000" pitchFamily="65" charset="-120"/>
                <a:cs typeface="Times New Roman" panose="02020603050405020304" pitchFamily="18" charset="0"/>
              </a:rPr>
              <a:t>九龍深水</a:t>
            </a:r>
            <a:r>
              <a:rPr lang="zh-TW" sz="1400" b="1" dirty="0">
                <a:effectLst/>
                <a:latin typeface="Calibri" panose="020F0502020204030204" pitchFamily="34" charset="0"/>
                <a:ea typeface="標楷體" panose="03000509000000000000" pitchFamily="65" charset="-120"/>
                <a:cs typeface="Times New Roman" panose="02020603050405020304" pitchFamily="18" charset="0"/>
              </a:rPr>
              <a:t>埗深旺道</a:t>
            </a:r>
            <a:r>
              <a:rPr lang="en-US" sz="1400" b="1" dirty="0">
                <a:effectLst/>
                <a:latin typeface="Think" panose="02000500000000000000" pitchFamily="2" charset="0"/>
                <a:ea typeface="標楷體" panose="03000509000000000000" pitchFamily="65" charset="-120"/>
                <a:cs typeface="Times New Roman" panose="02020603050405020304" pitchFamily="18" charset="0"/>
              </a:rPr>
              <a:t>28</a:t>
            </a:r>
            <a:r>
              <a:rPr lang="zh-HK" sz="1400" b="1" dirty="0">
                <a:effectLst/>
                <a:latin typeface="Calibri" panose="020F0502020204030204" pitchFamily="34" charset="0"/>
                <a:ea typeface="標楷體" panose="03000509000000000000" pitchFamily="65" charset="-120"/>
                <a:cs typeface="Times New Roman" panose="02020603050405020304" pitchFamily="18" charset="0"/>
              </a:rPr>
              <a:t>號</a:t>
            </a:r>
            <a:r>
              <a:rPr lang="en-US" sz="1400" b="1" dirty="0">
                <a:effectLst/>
                <a:latin typeface="Think" panose="02000500000000000000" pitchFamily="2" charset="0"/>
                <a:ea typeface="標楷體" panose="03000509000000000000" pitchFamily="65" charset="-120"/>
                <a:cs typeface="Times New Roman" panose="02020603050405020304" pitchFamily="18" charset="0"/>
              </a:rPr>
              <a:t>V Walk</a:t>
            </a:r>
            <a:r>
              <a:rPr lang="en-US" sz="1400" b="1" dirty="0">
                <a:effectLst/>
                <a:latin typeface="標楷體" panose="03000509000000000000" pitchFamily="65" charset="-120"/>
                <a:ea typeface="SimSun" panose="02010600030101010101" pitchFamily="2" charset="-122"/>
                <a:cs typeface="Times New Roman" panose="02020603050405020304" pitchFamily="18" charset="0"/>
              </a:rPr>
              <a:t> </a:t>
            </a:r>
            <a:r>
              <a:rPr lang="zh-HK" sz="1400" b="1" dirty="0">
                <a:effectLst/>
                <a:latin typeface="Calibri" panose="020F0502020204030204" pitchFamily="34" charset="0"/>
                <a:ea typeface="標楷體" panose="03000509000000000000" pitchFamily="65" charset="-120"/>
                <a:cs typeface="Times New Roman" panose="02020603050405020304" pitchFamily="18" charset="0"/>
              </a:rPr>
              <a:t>地下</a:t>
            </a:r>
            <a:r>
              <a:rPr lang="en-US" sz="1400" b="1" dirty="0">
                <a:effectLst/>
                <a:latin typeface="Think" panose="02000500000000000000" pitchFamily="2" charset="0"/>
                <a:ea typeface="標楷體" panose="03000509000000000000" pitchFamily="65" charset="-120"/>
                <a:cs typeface="Times New Roman" panose="02020603050405020304" pitchFamily="18" charset="0"/>
              </a:rPr>
              <a:t>G-26</a:t>
            </a:r>
            <a:r>
              <a:rPr lang="zh-HK" sz="1400" b="1" dirty="0">
                <a:effectLst/>
                <a:latin typeface="Calibri" panose="020F0502020204030204" pitchFamily="34" charset="0"/>
                <a:ea typeface="標楷體" panose="03000509000000000000" pitchFamily="65" charset="-120"/>
                <a:cs typeface="Times New Roman" panose="02020603050405020304" pitchFamily="18" charset="0"/>
              </a:rPr>
              <a:t>室</a:t>
            </a:r>
            <a:endParaRPr lang="en-HK" sz="1400" dirty="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ts val="1400"/>
              </a:lnSpc>
              <a:spcBef>
                <a:spcPts val="0"/>
              </a:spcBef>
              <a:spcAft>
                <a:spcPts val="1000"/>
              </a:spcAft>
              <a:buClrTx/>
              <a:buSzTx/>
              <a:buFontTx/>
              <a:buNone/>
              <a:tabLst/>
              <a:defRPr/>
            </a:pPr>
            <a:r>
              <a:rPr lang="en-US" sz="1400" b="1" dirty="0">
                <a:effectLst/>
                <a:latin typeface="標楷體" panose="03000509000000000000" pitchFamily="65" charset="-120"/>
                <a:cs typeface="Times New Roman" panose="02020603050405020304" pitchFamily="18" charset="0"/>
              </a:rPr>
              <a:t>(</a:t>
            </a:r>
            <a:r>
              <a:rPr lang="zh-TW" sz="1400" b="1" dirty="0">
                <a:effectLst/>
                <a:ea typeface="標楷體" panose="03000509000000000000" pitchFamily="65" charset="-120"/>
                <a:cs typeface="Times New Roman" panose="02020603050405020304" pitchFamily="18" charset="0"/>
              </a:rPr>
              <a:t>南昌西鐵站</a:t>
            </a:r>
            <a:r>
              <a:rPr lang="en-US" sz="1400" b="1" dirty="0">
                <a:effectLst/>
                <a:latin typeface="標楷體" panose="03000509000000000000" pitchFamily="65" charset="-120"/>
                <a:cs typeface="Times New Roman" panose="02020603050405020304" pitchFamily="18" charset="0"/>
              </a:rPr>
              <a:t>)</a:t>
            </a:r>
          </a:p>
          <a:p>
            <a:pPr marL="0" marR="0" lvl="0" indent="0" algn="ctr" defTabSz="914400" rtl="0" eaLnBrk="1" fontAlgn="auto" latinLnBrk="0" hangingPunct="1">
              <a:lnSpc>
                <a:spcPts val="1400"/>
              </a:lnSpc>
              <a:spcBef>
                <a:spcPts val="0"/>
              </a:spcBef>
              <a:spcAft>
                <a:spcPts val="1000"/>
              </a:spcAft>
              <a:buClrTx/>
              <a:buSzTx/>
              <a:buFontTx/>
              <a:buNone/>
              <a:tabLst/>
              <a:defRPr/>
            </a:pPr>
            <a:br>
              <a:rPr lang="en-US" sz="1400" dirty="0">
                <a:effectLst/>
                <a:latin typeface="標楷體" panose="03000509000000000000" pitchFamily="65" charset="-120"/>
                <a:cs typeface="Times New Roman" panose="02020603050405020304" pitchFamily="18"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Times New Roman" panose="02020603050405020304" pitchFamily="18" charset="0"/>
              </a:rPr>
              <a:t>Inquiry </a:t>
            </a:r>
            <a:r>
              <a:rPr kumimoji="0" lang="zh-TW" alt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Arial" panose="020B0604020202020204" pitchFamily="34" charset="0"/>
              </a:rPr>
              <a:t>查詢電話</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Times New Roman" panose="02020603050405020304" pitchFamily="18" charset="0"/>
              </a:rPr>
              <a:t> : 2157-2111   </a:t>
            </a:r>
            <a:endParaRPr kumimoji="0" lang="en-HK" sz="14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ts val="1400"/>
              </a:lnSpc>
              <a:spcBef>
                <a:spcPts val="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Times New Roman" panose="02020603050405020304" pitchFamily="18" charset="0"/>
              </a:rPr>
              <a:t> Fax </a:t>
            </a:r>
            <a:r>
              <a:rPr kumimoji="0" lang="zh-TW" alt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Arial" panose="020B0604020202020204" pitchFamily="34" charset="0"/>
              </a:rPr>
              <a:t>傳真</a:t>
            </a:r>
            <a:r>
              <a:rPr kumimoji="0" lang="en-US" altLang="zh-TW"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Arial" panose="020B0604020202020204" pitchFamily="34" charset="0"/>
              </a:rPr>
              <a:t>︰</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標楷體" panose="03000509000000000000" pitchFamily="65" charset="-120"/>
                <a:cs typeface="Times New Roman" panose="02020603050405020304" pitchFamily="18" charset="0"/>
              </a:rPr>
              <a:t>2157-2000</a:t>
            </a:r>
            <a:endParaRPr lang="en-US" altLang="zh-HK" sz="1400" dirty="0">
              <a:solidFill>
                <a:srgbClr val="000000"/>
              </a:solidFill>
              <a:latin typeface="Think" panose="02000500000000000000" pitchFamily="2"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90899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TotalTime>
  <Words>1569</Words>
  <Application>Microsoft Office PowerPoint</Application>
  <PresentationFormat>A4 紙張 (210x297 公釐)</PresentationFormat>
  <Paragraphs>260</Paragraphs>
  <Slides>11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11</vt:i4>
      </vt:variant>
    </vt:vector>
  </HeadingPairs>
  <TitlesOfParts>
    <vt:vector size="20" baseType="lpstr">
      <vt:lpstr>標楷體</vt:lpstr>
      <vt:lpstr>Arial</vt:lpstr>
      <vt:lpstr>Calibri</vt:lpstr>
      <vt:lpstr>Calibri Light</vt:lpstr>
      <vt:lpstr>Comic Sans MS</vt:lpstr>
      <vt:lpstr>Curlz MT</vt:lpstr>
      <vt:lpstr>Think</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TIK LC1</dc:creator>
  <cp:lastModifiedBy>TIK  NC7</cp:lastModifiedBy>
  <cp:revision>93</cp:revision>
  <cp:lastPrinted>2025-04-28T01:07:53Z</cp:lastPrinted>
  <dcterms:created xsi:type="dcterms:W3CDTF">2021-03-17T03:07:52Z</dcterms:created>
  <dcterms:modified xsi:type="dcterms:W3CDTF">2025-05-07T03:16:06Z</dcterms:modified>
</cp:coreProperties>
</file>